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7" r:id="rId2"/>
  </p:sldMasterIdLst>
  <p:notesMasterIdLst>
    <p:notesMasterId r:id="rId16"/>
  </p:notesMasterIdLst>
  <p:sldIdLst>
    <p:sldId id="259" r:id="rId3"/>
    <p:sldId id="294" r:id="rId4"/>
    <p:sldId id="489" r:id="rId5"/>
    <p:sldId id="490" r:id="rId6"/>
    <p:sldId id="491" r:id="rId7"/>
    <p:sldId id="480" r:id="rId8"/>
    <p:sldId id="479" r:id="rId9"/>
    <p:sldId id="477" r:id="rId10"/>
    <p:sldId id="485" r:id="rId11"/>
    <p:sldId id="493" r:id="rId12"/>
    <p:sldId id="494" r:id="rId13"/>
    <p:sldId id="492" r:id="rId14"/>
    <p:sldId id="45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nnu, Baljinder" initials="PB" lastIdx="1" clrIdx="0">
    <p:extLst>
      <p:ext uri="{19B8F6BF-5375-455C-9EA6-DF929625EA0E}">
        <p15:presenceInfo xmlns:p15="http://schemas.microsoft.com/office/powerpoint/2012/main" userId="S-1-5-21-854245398-2000478354-1801674531-505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50" autoAdjust="0"/>
  </p:normalViewPr>
  <p:slideViewPr>
    <p:cSldViewPr snapToGrid="0">
      <p:cViewPr varScale="1">
        <p:scale>
          <a:sx n="68" d="100"/>
          <a:sy n="68" d="100"/>
        </p:scale>
        <p:origin x="125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7ABCA9-F355-4029-8F94-E31CEF02F75C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24A566-ED46-4600-A007-974F2562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16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384280-2272-4290-82E7-BB488D78C45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167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384280-2272-4290-82E7-BB488D78C45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06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384280-2272-4290-82E7-BB488D78C45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098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8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D83EE11-CAE9-4FC3-BE27-18A4CF3E46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76"/>
          <a:stretch/>
        </p:blipFill>
        <p:spPr>
          <a:xfrm>
            <a:off x="482659" y="6182822"/>
            <a:ext cx="3913974" cy="35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576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D83EE11-CAE9-4FC3-BE27-18A4CF3E46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76"/>
          <a:stretch/>
        </p:blipFill>
        <p:spPr>
          <a:xfrm>
            <a:off x="482659" y="6182822"/>
            <a:ext cx="3913974" cy="35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909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2212B76-B289-4FDE-B815-2CEF4D22B3E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76"/>
          <a:stretch/>
        </p:blipFill>
        <p:spPr>
          <a:xfrm>
            <a:off x="482659" y="6182822"/>
            <a:ext cx="3913974" cy="35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662503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76"/>
          <a:stretch/>
        </p:blipFill>
        <p:spPr>
          <a:xfrm>
            <a:off x="482659" y="6182822"/>
            <a:ext cx="3913974" cy="35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93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12B76-B289-4FDE-B815-2CEF4D22B3EC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76"/>
          <a:stretch/>
        </p:blipFill>
        <p:spPr>
          <a:xfrm>
            <a:off x="482659" y="6182822"/>
            <a:ext cx="3913974" cy="35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972268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 dirty="0"/>
            </a:lvl1pPr>
          </a:lstStyle>
          <a:p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2212B76-B289-4FDE-B815-2CEF4D2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72218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2212B76-B289-4FDE-B815-2CEF4D2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29026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212B76-B289-4FDE-B815-2CEF4D2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8712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72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791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A5DE983-C8E2-4601-805F-CCC80BE435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76"/>
          <a:stretch/>
        </p:blipFill>
        <p:spPr>
          <a:xfrm>
            <a:off x="482659" y="6182822"/>
            <a:ext cx="3913974" cy="35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1865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791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76"/>
          <a:stretch/>
        </p:blipFill>
        <p:spPr>
          <a:xfrm>
            <a:off x="482659" y="6182822"/>
            <a:ext cx="3913974" cy="35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6666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0BF66-77F7-43AE-892F-4FAED9C072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76"/>
          <a:stretch/>
        </p:blipFill>
        <p:spPr>
          <a:xfrm>
            <a:off x="482659" y="6182822"/>
            <a:ext cx="3913974" cy="35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2970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AB993-1E01-4988-B7DC-4A346AA8B7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894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5478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0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8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4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8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4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0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20F877-E8CC-4814-BCBE-4D1A641097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56260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09" r:id="rId13"/>
    <p:sldLayoutId id="2147483756" r:id="rId14"/>
  </p:sldLayoutIdLst>
  <p:transition spd="slow">
    <p:wip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rgbClr val="164C6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1B587C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4E854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604878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njsams.rutgers.edu/njsams/Documents.aspx" TargetMode="Externa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Catherine.Spencer@dhs.nj.gov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imeum@ubhc.rutgers.edu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548882" y="4245430"/>
            <a:ext cx="6421016" cy="861386"/>
          </a:xfrm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chemeClr val="accent3"/>
                </a:solidFill>
                <a:cs typeface="Calibri" panose="020F0502020204030204" pitchFamily="34" charset="0"/>
              </a:rPr>
              <a:t>Presented </a:t>
            </a:r>
            <a:r>
              <a:rPr lang="en-US" sz="2000" dirty="0" smtClean="0">
                <a:solidFill>
                  <a:schemeClr val="accent3"/>
                </a:solidFill>
                <a:cs typeface="Calibri" panose="020F0502020204030204" pitchFamily="34" charset="0"/>
              </a:rPr>
              <a:t>September 2020</a:t>
            </a:r>
            <a:endParaRPr lang="en-US" sz="2000" dirty="0">
              <a:solidFill>
                <a:schemeClr val="accent3"/>
              </a:solidFill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9" y="193430"/>
            <a:ext cx="8735009" cy="1901379"/>
          </a:xfrm>
        </p:spPr>
        <p:txBody>
          <a:bodyPr/>
          <a:lstStyle/>
          <a:p>
            <a:r>
              <a:rPr lang="en-US" sz="3800" b="1" dirty="0">
                <a:solidFill>
                  <a:schemeClr val="accent3"/>
                </a:solidFill>
                <a:cs typeface="Calibri" panose="020F0502020204030204" pitchFamily="34" charset="0"/>
              </a:rPr>
              <a:t>Substance Use Disorder (SUD)</a:t>
            </a:r>
            <a:br>
              <a:rPr lang="en-US" sz="3800" b="1" dirty="0">
                <a:solidFill>
                  <a:schemeClr val="accent3"/>
                </a:solidFill>
                <a:cs typeface="Calibri" panose="020F0502020204030204" pitchFamily="34" charset="0"/>
              </a:rPr>
            </a:br>
            <a:r>
              <a:rPr lang="en-US" sz="3800" b="1" dirty="0">
                <a:solidFill>
                  <a:schemeClr val="accent3"/>
                </a:solidFill>
                <a:cs typeface="Calibri" panose="020F0502020204030204" pitchFamily="34" charset="0"/>
              </a:rPr>
              <a:t>Fee For Service (FFS</a:t>
            </a:r>
            <a:r>
              <a:rPr lang="en-US" sz="3800" b="1" dirty="0" smtClean="0">
                <a:solidFill>
                  <a:schemeClr val="accent3"/>
                </a:solidFill>
                <a:cs typeface="Calibri" panose="020F0502020204030204" pitchFamily="34" charset="0"/>
              </a:rPr>
              <a:t>)</a:t>
            </a:r>
            <a:r>
              <a:rPr lang="en-US" sz="3800" b="1" dirty="0">
                <a:solidFill>
                  <a:schemeClr val="accent3"/>
                </a:solidFill>
                <a:cs typeface="Calibri" panose="020F0502020204030204" pitchFamily="34" charset="0"/>
              </a:rPr>
              <a:t/>
            </a:r>
            <a:br>
              <a:rPr lang="en-US" sz="3800" b="1" dirty="0">
                <a:solidFill>
                  <a:schemeClr val="accent3"/>
                </a:solidFill>
                <a:cs typeface="Calibri" panose="020F0502020204030204" pitchFamily="34" charset="0"/>
              </a:rPr>
            </a:br>
            <a:r>
              <a:rPr lang="en-US" sz="3800" b="1" dirty="0">
                <a:solidFill>
                  <a:schemeClr val="accent3"/>
                </a:solidFill>
                <a:cs typeface="Calibri" panose="020F0502020204030204" pitchFamily="34" charset="0"/>
              </a:rPr>
              <a:t>Prior Authorizations </a:t>
            </a:r>
            <a:endParaRPr lang="en-US" sz="3800" dirty="0">
              <a:solidFill>
                <a:schemeClr val="accent3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897E57-687D-4706-934F-08660EE13D2D}"/>
              </a:ext>
            </a:extLst>
          </p:cNvPr>
          <p:cNvSpPr/>
          <p:nvPr/>
        </p:nvSpPr>
        <p:spPr>
          <a:xfrm>
            <a:off x="369277" y="2612570"/>
            <a:ext cx="8466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+mj-lt"/>
                <a:cs typeface="Calibri" panose="020F0502020204030204" pitchFamily="34" charset="0"/>
              </a:rPr>
              <a:t>Re-Opening of Prior Authorization Plan for </a:t>
            </a:r>
            <a:r>
              <a:rPr lang="en-US" sz="3600" b="1" dirty="0" smtClean="0">
                <a:latin typeface="+mj-lt"/>
                <a:cs typeface="Calibri" panose="020F0502020204030204" pitchFamily="34" charset="0"/>
              </a:rPr>
              <a:t> October 1</a:t>
            </a:r>
            <a:r>
              <a:rPr lang="en-US" sz="3600" b="1" dirty="0">
                <a:latin typeface="+mj-lt"/>
                <a:cs typeface="Calibri" panose="020F0502020204030204" pitchFamily="34" charset="0"/>
              </a:rPr>
              <a:t>, 2020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5252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3"/>
                </a:solidFill>
              </a:rPr>
              <a:t>State SUD FFS Billing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claims must be submitted within 15 days of the start date of the authorization</a:t>
            </a:r>
          </a:p>
          <a:p>
            <a:r>
              <a:rPr lang="en-US" dirty="0" smtClean="0"/>
              <a:t>Authorizations will void back to the start date if claims are not submitted timely</a:t>
            </a:r>
          </a:p>
          <a:p>
            <a:r>
              <a:rPr lang="en-US" dirty="0" smtClean="0"/>
              <a:t>All claims must be submitted no later than close of business on Thursday, October 8, 2020 to be included in the first payment run</a:t>
            </a:r>
          </a:p>
          <a:p>
            <a:pPr lvl="1"/>
            <a:r>
              <a:rPr lang="en-US" dirty="0" smtClean="0"/>
              <a:t>Early cut=off due to Columbus day holiday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247565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State SUD FFS Billing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3050" lvl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2800" dirty="0"/>
              <a:t>Bi-weekly payment schedule is available on </a:t>
            </a:r>
            <a:r>
              <a:rPr lang="en-US" sz="2800" dirty="0" smtClean="0"/>
              <a:t>nj.das.net</a:t>
            </a:r>
          </a:p>
          <a:p>
            <a:pPr marL="273050" lvl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2800" dirty="0"/>
              <a:t>Current benefit packages are available on NJSAMS at</a:t>
            </a:r>
            <a:r>
              <a:rPr lang="en-US" sz="2800" dirty="0" smtClean="0"/>
              <a:t>:  </a:t>
            </a:r>
            <a:r>
              <a:rPr lang="en-US" u="sng" dirty="0">
                <a:hlinkClick r:id="rId2"/>
              </a:rPr>
              <a:t>https://njsams.rutgers.edu/njsams/Documents.aspx</a:t>
            </a:r>
            <a:endParaRPr lang="en-US" sz="2800" dirty="0"/>
          </a:p>
          <a:p>
            <a:pPr marL="273050" lvl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77424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Drug Court Efficiency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Drug Court Efficiency </a:t>
            </a:r>
            <a:r>
              <a:rPr lang="en-US" dirty="0" smtClean="0"/>
              <a:t>(DCE) authorizations </a:t>
            </a:r>
            <a:r>
              <a:rPr lang="en-US" dirty="0"/>
              <a:t>will be available in NJSAMS and billed through </a:t>
            </a:r>
            <a:r>
              <a:rPr lang="en-US" dirty="0" smtClean="0"/>
              <a:t>nj-das.net as of October 1, 2020.</a:t>
            </a:r>
            <a:r>
              <a:rPr lang="en-US" dirty="0"/>
              <a:t>  </a:t>
            </a:r>
            <a:endParaRPr lang="en-US" dirty="0" smtClean="0"/>
          </a:p>
          <a:p>
            <a:r>
              <a:rPr lang="en-US" dirty="0" smtClean="0"/>
              <a:t>Authorizations </a:t>
            </a:r>
            <a:r>
              <a:rPr lang="en-US" dirty="0"/>
              <a:t>will be available for consumers admitted under Drug Court Medicaid in NJSAMS.  </a:t>
            </a:r>
            <a:endParaRPr lang="en-US" dirty="0" smtClean="0"/>
          </a:p>
          <a:p>
            <a:r>
              <a:rPr lang="en-US" dirty="0" smtClean="0"/>
              <a:t>Providers </a:t>
            </a:r>
            <a:r>
              <a:rPr lang="en-US" dirty="0"/>
              <a:t>will bill Medicaid for the treatment and other Medicaid covered services, and bill DCE for the services not covered by Medicaid but funded through DMHAS, previously billable off-line as Drug Court </a:t>
            </a:r>
            <a:r>
              <a:rPr lang="en-US" dirty="0" smtClean="0"/>
              <a:t>Medicaid.</a:t>
            </a:r>
            <a:r>
              <a:rPr lang="en-US" dirty="0"/>
              <a:t>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39196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310951"/>
            <a:ext cx="8763000" cy="5257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1400" b="1" u="sng" dirty="0">
                <a:cs typeface="Calibri" panose="020F0502020204030204" pitchFamily="34" charset="0"/>
              </a:rPr>
              <a:t>Subject Matter</a:t>
            </a:r>
            <a:r>
              <a:rPr lang="en-US" sz="1400" dirty="0">
                <a:cs typeface="Calibri" panose="020F0502020204030204" pitchFamily="34" charset="0"/>
              </a:rPr>
              <a:t>		</a:t>
            </a:r>
            <a:r>
              <a:rPr lang="en-US" sz="1400" b="1" u="sng" dirty="0">
                <a:cs typeface="Calibri" panose="020F0502020204030204" pitchFamily="34" charset="0"/>
              </a:rPr>
              <a:t> Contacts</a:t>
            </a:r>
            <a:r>
              <a:rPr lang="en-US" sz="1400" b="1" dirty="0">
                <a:cs typeface="Calibri" panose="020F0502020204030204" pitchFamily="34" charset="0"/>
              </a:rPr>
              <a:t>	</a:t>
            </a:r>
            <a:r>
              <a:rPr lang="en-US" sz="1400" dirty="0">
                <a:cs typeface="Calibri" panose="020F0502020204030204" pitchFamily="34" charset="0"/>
              </a:rPr>
              <a:t>	</a:t>
            </a:r>
            <a:r>
              <a:rPr lang="en-US" sz="1400" u="sng" dirty="0">
                <a:cs typeface="Calibri" panose="020F0502020204030204" pitchFamily="34" charset="0"/>
              </a:rPr>
              <a:t> </a:t>
            </a:r>
            <a:r>
              <a:rPr lang="en-US" sz="1400" b="1" u="sng" dirty="0">
                <a:cs typeface="Calibri" panose="020F0502020204030204" pitchFamily="34" charset="0"/>
              </a:rPr>
              <a:t>E-Mail Address</a:t>
            </a:r>
            <a:r>
              <a:rPr lang="en-US" sz="1400" dirty="0">
                <a:cs typeface="Calibri" panose="020F0502020204030204" pitchFamily="34" charset="0"/>
              </a:rPr>
              <a:t>		</a:t>
            </a:r>
            <a:endParaRPr lang="en-US" sz="1400" u="sng" dirty="0"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en-US" sz="1400" u="sng" dirty="0"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r>
              <a:rPr lang="en-US" sz="1600" dirty="0">
                <a:cs typeface="Calibri" panose="020F0502020204030204" pitchFamily="34" charset="0"/>
              </a:rPr>
              <a:t>State SUD FFS		Catherine Spencer	</a:t>
            </a:r>
            <a:r>
              <a:rPr lang="en-US" sz="1600" u="sng" dirty="0">
                <a:solidFill>
                  <a:schemeClr val="accent4"/>
                </a:solidFill>
                <a:cs typeface="Calibri" panose="020F0502020204030204" pitchFamily="34" charset="0"/>
                <a:hlinkClick r:id="rId2"/>
              </a:rPr>
              <a:t>Catherine.Spencer@dhs.nj.gov</a:t>
            </a:r>
            <a:r>
              <a:rPr lang="en-US" sz="1600" dirty="0">
                <a:solidFill>
                  <a:schemeClr val="accent3"/>
                </a:solidFill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endParaRPr lang="en-US" sz="1600" i="1" u="sng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cs typeface="Calibri" panose="020F0502020204030204" pitchFamily="34" charset="0"/>
              </a:rPr>
              <a:t>IME			Sarah Maxfield	</a:t>
            </a:r>
            <a:r>
              <a:rPr lang="en-US" sz="1600" u="sng" dirty="0">
                <a:solidFill>
                  <a:schemeClr val="accent4"/>
                </a:solidFill>
                <a:cs typeface="Calibri" panose="020F0502020204030204" pitchFamily="34" charset="0"/>
              </a:rPr>
              <a:t>sarahwi@ubhc.Rutgers.edu</a:t>
            </a:r>
          </a:p>
          <a:p>
            <a:pPr marL="0" indent="0">
              <a:buNone/>
            </a:pPr>
            <a:endParaRPr lang="en-US" sz="1600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cs typeface="Calibri" panose="020F0502020204030204" pitchFamily="34" charset="0"/>
              </a:rPr>
              <a:t>Medicaid			Gwen Carrick	</a:t>
            </a:r>
            <a:r>
              <a:rPr lang="en-US" sz="1600" u="sng" dirty="0">
                <a:solidFill>
                  <a:schemeClr val="accent4"/>
                </a:solidFill>
                <a:cs typeface="Calibri" panose="020F0502020204030204" pitchFamily="34" charset="0"/>
              </a:rPr>
              <a:t>Gwen.carrick@dhs.state.nj.us</a:t>
            </a:r>
          </a:p>
          <a:p>
            <a:pPr marL="0" indent="0">
              <a:buNone/>
            </a:pPr>
            <a:endParaRPr lang="en-US" sz="1400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			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9A02DD-F1B6-4CB7-8E8C-3E37CA3D421F}"/>
              </a:ext>
            </a:extLst>
          </p:cNvPr>
          <p:cNvSpPr/>
          <p:nvPr/>
        </p:nvSpPr>
        <p:spPr>
          <a:xfrm>
            <a:off x="545123" y="289249"/>
            <a:ext cx="8053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accent3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Contacts</a:t>
            </a:r>
          </a:p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3702C-69AF-4688-96A8-6E1C543DE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9801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b">
            <a:noAutofit/>
          </a:bodyPr>
          <a:lstStyle/>
          <a:p>
            <a:pPr algn="ctr"/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>
                <a:ln>
                  <a:solidFill>
                    <a:schemeClr val="tx1"/>
                  </a:solidFill>
                </a:ln>
              </a:rPr>
              <a:t/>
            </a:r>
            <a:br>
              <a:rPr lang="en-US" sz="2700" dirty="0">
                <a:ln>
                  <a:solidFill>
                    <a:schemeClr val="tx1"/>
                  </a:solidFill>
                </a:ln>
              </a:rPr>
            </a:b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Webinar </a:t>
            </a: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Calibri" panose="020F0502020204030204" pitchFamily="34" charset="0"/>
              </a:rPr>
              <a:t>Agenda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>
                <a:cs typeface="Calibri" panose="020F0502020204030204" pitchFamily="34" charset="0"/>
              </a:rPr>
              <a:t>Discharging inactive clients in NJSAMS</a:t>
            </a:r>
          </a:p>
          <a:p>
            <a:pPr marL="0" indent="0">
              <a:buNone/>
            </a:pPr>
            <a:endParaRPr lang="en-US" sz="3200" dirty="0">
              <a:cs typeface="Calibri" panose="020F0502020204030204" pitchFamily="34" charset="0"/>
            </a:endParaRPr>
          </a:p>
          <a:p>
            <a:r>
              <a:rPr lang="en-US" sz="3200" dirty="0">
                <a:cs typeface="Calibri" panose="020F0502020204030204" pitchFamily="34" charset="0"/>
              </a:rPr>
              <a:t>Restarting State FFS Prior </a:t>
            </a:r>
            <a:r>
              <a:rPr lang="en-US" sz="3200" dirty="0" smtClean="0">
                <a:cs typeface="Calibri" panose="020F0502020204030204" pitchFamily="34" charset="0"/>
              </a:rPr>
              <a:t>Authorizations</a:t>
            </a:r>
          </a:p>
          <a:p>
            <a:endParaRPr lang="en-US" sz="3200" dirty="0" smtClean="0">
              <a:cs typeface="Calibri" panose="020F0502020204030204" pitchFamily="34" charset="0"/>
            </a:endParaRPr>
          </a:p>
          <a:p>
            <a:r>
              <a:rPr lang="en-US" sz="3200" dirty="0" smtClean="0">
                <a:cs typeface="Calibri" panose="020F0502020204030204" pitchFamily="34" charset="0"/>
              </a:rPr>
              <a:t>Billing and Benefit Packages</a:t>
            </a:r>
            <a:endParaRPr lang="en-US" sz="3200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40A39-F2B4-43E8-88CE-5D76CD84B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/>
              <a:t>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1981200"/>
            <a:ext cx="2362200" cy="4144963"/>
          </a:xfrm>
          <a:ln>
            <a:noFill/>
          </a:ln>
        </p:spPr>
        <p:txBody>
          <a:bodyPr anchor="t">
            <a:noAutofit/>
          </a:bodyPr>
          <a:lstStyle/>
          <a:p>
            <a:pPr marL="0" lvl="0" indent="0">
              <a:spcBef>
                <a:spcPts val="200"/>
              </a:spcBef>
              <a:buClrTx/>
              <a:buSzPct val="175000"/>
              <a:buNone/>
            </a:pP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br>
              <a:rPr lang="en-US" sz="2400" b="1" dirty="0">
                <a:latin typeface="Calibri" pitchFamily="34" charset="0"/>
                <a:cs typeface="Calibri" pitchFamily="34" charset="0"/>
              </a:rPr>
            </a:br>
            <a:r>
              <a:rPr lang="en-US" dirty="0"/>
              <a:t>   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55494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42" y="268288"/>
            <a:ext cx="8534400" cy="758825"/>
          </a:xfrm>
        </p:spPr>
        <p:txBody>
          <a:bodyPr/>
          <a:lstStyle/>
          <a:p>
            <a:r>
              <a:rPr lang="en-US" sz="3200" dirty="0">
                <a:solidFill>
                  <a:schemeClr val="accent3"/>
                </a:solidFill>
                <a:cs typeface="Calibri" panose="020F0502020204030204" pitchFamily="34" charset="0"/>
              </a:rPr>
              <a:t>Discharging Inactive Clients in NJSAMS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>
                <a:cs typeface="Calibri" panose="020F0502020204030204" pitchFamily="34" charset="0"/>
              </a:rPr>
              <a:t>To be able to restart the Prior-Authorization process for </a:t>
            </a:r>
            <a:r>
              <a:rPr lang="en-US" sz="2800" dirty="0" smtClean="0">
                <a:cs typeface="Calibri" panose="020F0502020204030204" pitchFamily="34" charset="0"/>
              </a:rPr>
              <a:t>State SUD FFS, </a:t>
            </a:r>
            <a:r>
              <a:rPr lang="en-US" sz="2800" dirty="0">
                <a:cs typeface="Calibri" panose="020F0502020204030204" pitchFamily="34" charset="0"/>
              </a:rPr>
              <a:t>only individuals who are currently in active status should be in admitted status in NJSAMS</a:t>
            </a:r>
          </a:p>
          <a:p>
            <a:r>
              <a:rPr lang="en-US" sz="2800" dirty="0">
                <a:cs typeface="Calibri" panose="020F0502020204030204" pitchFamily="34" charset="0"/>
              </a:rPr>
              <a:t>Providers should: </a:t>
            </a:r>
          </a:p>
          <a:p>
            <a:pPr lvl="1"/>
            <a:r>
              <a:rPr lang="en-US" sz="2800" dirty="0">
                <a:cs typeface="Calibri" panose="020F0502020204030204" pitchFamily="34" charset="0"/>
              </a:rPr>
              <a:t>Discharge any client who is no longer receiving services at your agency.</a:t>
            </a:r>
          </a:p>
          <a:p>
            <a:pPr lvl="1"/>
            <a:r>
              <a:rPr lang="en-US" sz="2800" dirty="0">
                <a:cs typeface="Calibri" panose="020F0502020204030204" pitchFamily="34" charset="0"/>
              </a:rPr>
              <a:t>Resolve Outlier list in NJSAMS by clicking “Still Active” or “Discharge” 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r>
              <a:rPr lang="en-US" sz="2200" dirty="0"/>
              <a:t>	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1342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accent3"/>
                </a:solidFill>
                <a:cs typeface="Calibri" panose="020F0502020204030204" pitchFamily="34" charset="0"/>
              </a:rPr>
              <a:t>Discharging Inactive Clients in NJSAMS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>
                <a:cs typeface="Calibri" panose="020F0502020204030204" pitchFamily="34" charset="0"/>
              </a:rPr>
              <a:t>The IME </a:t>
            </a:r>
            <a:r>
              <a:rPr lang="en-US" sz="2800" dirty="0" smtClean="0">
                <a:cs typeface="Calibri" panose="020F0502020204030204" pitchFamily="34" charset="0"/>
              </a:rPr>
              <a:t>will continue to </a:t>
            </a:r>
            <a:r>
              <a:rPr lang="en-US" sz="2800" dirty="0">
                <a:cs typeface="Calibri" panose="020F0502020204030204" pitchFamily="34" charset="0"/>
              </a:rPr>
              <a:t>work with providers to process any clients appearing on their Outlier lists for both </a:t>
            </a:r>
            <a:r>
              <a:rPr lang="en-US" sz="2800" dirty="0" smtClean="0">
                <a:cs typeface="Calibri" panose="020F0502020204030204" pitchFamily="34" charset="0"/>
              </a:rPr>
              <a:t>State SUD </a:t>
            </a:r>
            <a:r>
              <a:rPr lang="en-US" sz="2800" dirty="0">
                <a:cs typeface="Calibri" panose="020F0502020204030204" pitchFamily="34" charset="0"/>
              </a:rPr>
              <a:t>FFS and Medicaid by:</a:t>
            </a:r>
          </a:p>
          <a:p>
            <a:pPr lvl="1"/>
            <a:r>
              <a:rPr lang="en-US" sz="2000" dirty="0">
                <a:cs typeface="Calibri" panose="020F0502020204030204" pitchFamily="34" charset="0"/>
              </a:rPr>
              <a:t>Being available to review the Outlier List with agencies</a:t>
            </a:r>
          </a:p>
          <a:p>
            <a:pPr lvl="1"/>
            <a:r>
              <a:rPr lang="en-US" sz="2000" dirty="0">
                <a:cs typeface="Calibri" panose="020F0502020204030204" pitchFamily="34" charset="0"/>
              </a:rPr>
              <a:t>Provide technical assistance on NJSAMS</a:t>
            </a:r>
          </a:p>
          <a:p>
            <a:pPr lvl="1"/>
            <a:r>
              <a:rPr lang="en-US" sz="2000" dirty="0">
                <a:cs typeface="Calibri" panose="020F0502020204030204" pitchFamily="34" charset="0"/>
              </a:rPr>
              <a:t>Follow up with providers that require TA in the process</a:t>
            </a:r>
          </a:p>
          <a:p>
            <a:r>
              <a:rPr lang="en-US" sz="2500" dirty="0">
                <a:cs typeface="Calibri" panose="020F0502020204030204" pitchFamily="34" charset="0"/>
              </a:rPr>
              <a:t>Contact the IME should you have any questions </a:t>
            </a:r>
            <a:r>
              <a:rPr lang="en-US" sz="2500" dirty="0" smtClean="0">
                <a:cs typeface="Calibri" panose="020F0502020204030204" pitchFamily="34" charset="0"/>
              </a:rPr>
              <a:t>or </a:t>
            </a:r>
            <a:r>
              <a:rPr lang="en-US" sz="2500" dirty="0">
                <a:cs typeface="Calibri" panose="020F0502020204030204" pitchFamily="34" charset="0"/>
              </a:rPr>
              <a:t>require assistance with discharges and/or your outlier list: </a:t>
            </a:r>
            <a:endParaRPr lang="en-US" sz="2000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cs typeface="Calibri" panose="020F0502020204030204" pitchFamily="34" charset="0"/>
              </a:rPr>
              <a:t>	UM Phone: 1-844-276-2444</a:t>
            </a:r>
          </a:p>
          <a:p>
            <a:pPr marL="0" indent="0">
              <a:buNone/>
            </a:pPr>
            <a:r>
              <a:rPr lang="en-US" sz="2000" dirty="0">
                <a:cs typeface="Calibri" panose="020F0502020204030204" pitchFamily="34" charset="0"/>
              </a:rPr>
              <a:t>	UM Email: </a:t>
            </a:r>
            <a:r>
              <a:rPr lang="en-US" sz="2000" dirty="0">
                <a:cs typeface="Calibri" panose="020F0502020204030204" pitchFamily="34" charset="0"/>
                <a:hlinkClick r:id="rId2"/>
              </a:rPr>
              <a:t>imeum@ubhc.rutgers.edu</a:t>
            </a:r>
            <a:r>
              <a:rPr lang="en-US" sz="2000" dirty="0">
                <a:cs typeface="Calibri" panose="020F0502020204030204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7905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199506"/>
            <a:ext cx="8534400" cy="922712"/>
          </a:xfrm>
        </p:spPr>
        <p:txBody>
          <a:bodyPr/>
          <a:lstStyle/>
          <a:p>
            <a:r>
              <a:rPr lang="en-US" sz="2800" dirty="0" smtClean="0"/>
              <a:t>Prior to re-start of FFS SUD Prior-Authorizations </a:t>
            </a:r>
            <a:br>
              <a:rPr lang="en-US" sz="2800" dirty="0" smtClean="0"/>
            </a:br>
            <a:r>
              <a:rPr lang="en-US" sz="2800" dirty="0" smtClean="0"/>
              <a:t>on October 1, 2020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Prior </a:t>
            </a:r>
            <a:r>
              <a:rPr lang="en-US" sz="2400" dirty="0"/>
              <a:t>to September </a:t>
            </a:r>
            <a:r>
              <a:rPr lang="en-US" sz="2400" dirty="0" smtClean="0"/>
              <a:t>29, 2020, Providers must check Medicaid eligibility for all admitted consumers via Electronic </a:t>
            </a:r>
            <a:r>
              <a:rPr lang="en-US" sz="2400" dirty="0"/>
              <a:t>Medicaid Eligibility Verification System (</a:t>
            </a:r>
            <a:r>
              <a:rPr lang="en-US" sz="2400" dirty="0" err="1" smtClean="0"/>
              <a:t>eMEVS</a:t>
            </a:r>
            <a:r>
              <a:rPr lang="en-US" sz="2400" dirty="0" smtClean="0"/>
              <a:t>) or </a:t>
            </a:r>
            <a:r>
              <a:rPr lang="en-US" sz="2400" dirty="0"/>
              <a:t>Recipient Eligibility Verification System (REVS) at </a:t>
            </a:r>
            <a:r>
              <a:rPr lang="en-US" sz="2400" dirty="0" smtClean="0"/>
              <a:t>1800-676-6562 </a:t>
            </a:r>
          </a:p>
          <a:p>
            <a:r>
              <a:rPr lang="en-US" sz="2400" dirty="0" smtClean="0"/>
              <a:t>If a consumer is determined to be Medicaid eligible, provider must change the funding source to Medicaid and submit to the IME for prior-authorization</a:t>
            </a:r>
          </a:p>
          <a:p>
            <a:r>
              <a:rPr lang="en-US" sz="2400" dirty="0" smtClean="0"/>
              <a:t>All information in the DASIE must be complete and verified via required documentation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08287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64974"/>
            <a:ext cx="8945217" cy="4757530"/>
          </a:xfrm>
        </p:spPr>
        <p:txBody>
          <a:bodyPr/>
          <a:lstStyle/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cs typeface="Calibri" panose="020F0502020204030204" pitchFamily="34" charset="0"/>
              </a:rPr>
              <a:t>State SUD FFS authorizations and claiming will commence on </a:t>
            </a:r>
            <a:r>
              <a:rPr lang="en-US" sz="2000" dirty="0" smtClean="0">
                <a:cs typeface="Calibri" panose="020F0502020204030204" pitchFamily="34" charset="0"/>
              </a:rPr>
              <a:t>October </a:t>
            </a:r>
            <a:r>
              <a:rPr lang="en-US" sz="2000" dirty="0">
                <a:cs typeface="Calibri" panose="020F0502020204030204" pitchFamily="34" charset="0"/>
              </a:rPr>
              <a:t>1, 2020 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cs typeface="Calibri" panose="020F0502020204030204" pitchFamily="34" charset="0"/>
              </a:rPr>
              <a:t>All active FFS funded consumers will need a new authorization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cs typeface="Calibri" panose="020F0502020204030204" pitchFamily="34" charset="0"/>
              </a:rPr>
              <a:t>Providers will not be able to secure authorizations prior to </a:t>
            </a:r>
            <a:r>
              <a:rPr lang="en-US" sz="2000" dirty="0" smtClean="0">
                <a:cs typeface="Calibri" panose="020F0502020204030204" pitchFamily="34" charset="0"/>
              </a:rPr>
              <a:t>5pm on October </a:t>
            </a:r>
            <a:r>
              <a:rPr lang="en-US" sz="2000" dirty="0">
                <a:cs typeface="Calibri" panose="020F0502020204030204" pitchFamily="34" charset="0"/>
              </a:rPr>
              <a:t>1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cs typeface="Calibri" panose="020F0502020204030204" pitchFamily="34" charset="0"/>
              </a:rPr>
              <a:t>State FFS initial authorizations will be auto generated by NJSAMS for active consumers based on levels of care. Providers will not need to submit the request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cs typeface="Calibri" panose="020F0502020204030204" pitchFamily="34" charset="0"/>
              </a:rPr>
              <a:t>Providers must add the enhancements in NJSAMS. These will not be auto generated</a:t>
            </a:r>
          </a:p>
          <a:p>
            <a:pPr lvl="2">
              <a:buClrTx/>
              <a:buFont typeface="Courier New" panose="02070309020205020404" pitchFamily="49" charset="0"/>
              <a:buChar char="o"/>
            </a:pPr>
            <a:r>
              <a:rPr lang="en-US" dirty="0">
                <a:cs typeface="Calibri" panose="020F0502020204030204" pitchFamily="34" charset="0"/>
              </a:rPr>
              <a:t>Only add enhancements that are needed to avoid over-encumbering funds</a:t>
            </a:r>
          </a:p>
          <a:p>
            <a:pPr marL="274638" lvl="1" indent="0">
              <a:buClrTx/>
              <a:buNone/>
            </a:pP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Tx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3555" y="392859"/>
            <a:ext cx="7616890" cy="609600"/>
          </a:xfrm>
        </p:spPr>
        <p:txBody>
          <a:bodyPr/>
          <a:lstStyle/>
          <a:p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Calibri" panose="020F0502020204030204" pitchFamily="34" charset="0"/>
              </a:rPr>
              <a:t>State SUD FFS Prior Authorizations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0A1551-C542-4D5E-B33D-84802D5616EA}"/>
              </a:ext>
            </a:extLst>
          </p:cNvPr>
          <p:cNvSpPr/>
          <p:nvPr/>
        </p:nvSpPr>
        <p:spPr>
          <a:xfrm>
            <a:off x="4412974" y="1099930"/>
            <a:ext cx="368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6ADFE-C7D9-4F12-B00C-CC3CFBEDF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26106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1768"/>
            <a:ext cx="8945217" cy="4499415"/>
          </a:xfrm>
        </p:spPr>
        <p:txBody>
          <a:bodyPr/>
          <a:lstStyle/>
          <a:p>
            <a:pPr marL="274638" lvl="1" indent="0">
              <a:buClrTx/>
              <a:buNone/>
            </a:pPr>
            <a:r>
              <a:rPr lang="en-US" sz="1800" dirty="0">
                <a:cs typeface="Calibri" panose="020F0502020204030204" pitchFamily="34" charset="0"/>
              </a:rPr>
              <a:t>NJSAMS auto generated Prior Authorizations for State SUD FFS will be generated for the following lengths of stay:</a:t>
            </a:r>
          </a:p>
          <a:p>
            <a:pPr marL="274638" lvl="1" indent="0">
              <a:buClrTx/>
              <a:buNone/>
            </a:pPr>
            <a:r>
              <a:rPr lang="en-US" sz="1800" u="sng" dirty="0">
                <a:cs typeface="Calibri" panose="020F0502020204030204" pitchFamily="34" charset="0"/>
              </a:rPr>
              <a:t>Residential Levels of Care: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cs typeface="Calibri" panose="020F0502020204030204" pitchFamily="34" charset="0"/>
              </a:rPr>
              <a:t>Long Term Residential (Level 3.5</a:t>
            </a:r>
            <a:r>
              <a:rPr lang="en-US" sz="1800" dirty="0" smtClean="0">
                <a:cs typeface="Calibri" panose="020F0502020204030204" pitchFamily="34" charset="0"/>
              </a:rPr>
              <a:t>)* includes Tier I and  Tier II </a:t>
            </a:r>
            <a:endParaRPr lang="en-US" sz="1800" dirty="0">
              <a:cs typeface="Calibri" panose="020F0502020204030204" pitchFamily="34" charset="0"/>
            </a:endParaRP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cs typeface="Calibri" panose="020F0502020204030204" pitchFamily="34" charset="0"/>
              </a:rPr>
              <a:t>30-day LOC auth 		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cs typeface="Calibri" panose="020F0502020204030204" pitchFamily="34" charset="0"/>
              </a:rPr>
              <a:t>Short Term Residential (Level 3.7)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cs typeface="Calibri" panose="020F0502020204030204" pitchFamily="34" charset="0"/>
              </a:rPr>
              <a:t>14-day LOC auth for Managed Initiatives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cs typeface="Calibri" panose="020F0502020204030204" pitchFamily="34" charset="0"/>
              </a:rPr>
              <a:t>25-day LOC auth for State Parole Board FFS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cs typeface="Calibri" panose="020F0502020204030204" pitchFamily="34" charset="0"/>
              </a:rPr>
              <a:t>30-day LOC auth for Drug Court FFS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cs typeface="Calibri" panose="020F0502020204030204" pitchFamily="34" charset="0"/>
              </a:rPr>
              <a:t>Halfway House (Level 3.1)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cs typeface="Calibri" panose="020F0502020204030204" pitchFamily="34" charset="0"/>
              </a:rPr>
              <a:t>30-day LOC auth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cs typeface="Calibri" panose="020F0502020204030204" pitchFamily="34" charset="0"/>
              </a:rPr>
              <a:t>Inpatient Withdrawal Management-(IWM) (Level 3.7-WM)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cs typeface="Calibri" panose="020F0502020204030204" pitchFamily="34" charset="0"/>
              </a:rPr>
              <a:t>5-day LOC auth</a:t>
            </a:r>
          </a:p>
          <a:p>
            <a:pPr lvl="1">
              <a:buClrTx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3555" y="392859"/>
            <a:ext cx="7616890" cy="609600"/>
          </a:xfrm>
        </p:spPr>
        <p:txBody>
          <a:bodyPr/>
          <a:lstStyle/>
          <a:p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Calibri" panose="020F0502020204030204" pitchFamily="34" charset="0"/>
              </a:rPr>
              <a:t>State SUD FFS Levels of Care </a:t>
            </a:r>
            <a:r>
              <a:rPr lang="en-US" sz="2800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Calibri" panose="020F0502020204030204" pitchFamily="34" charset="0"/>
              </a:rPr>
              <a:t>Authorizations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49D95-D739-4F4D-BD31-D93BBA7C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2557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64974"/>
            <a:ext cx="8945217" cy="4596209"/>
          </a:xfrm>
        </p:spPr>
        <p:txBody>
          <a:bodyPr/>
          <a:lstStyle/>
          <a:p>
            <a:pPr marL="274638" lvl="1" indent="0">
              <a:buClrTx/>
              <a:buNone/>
            </a:pPr>
            <a:r>
              <a:rPr lang="en-US" sz="2000" u="sng" dirty="0">
                <a:cs typeface="Calibri" panose="020F0502020204030204" pitchFamily="34" charset="0"/>
              </a:rPr>
              <a:t>Ambulatory Levels of Care</a:t>
            </a:r>
            <a:r>
              <a:rPr lang="en-US" sz="2000" dirty="0">
                <a:cs typeface="Calibri" panose="020F0502020204030204" pitchFamily="34" charset="0"/>
              </a:rPr>
              <a:t> :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cs typeface="Calibri" panose="020F0502020204030204" pitchFamily="34" charset="0"/>
              </a:rPr>
              <a:t>Outpatient (Level 1)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dirty="0">
                <a:cs typeface="Calibri" panose="020F0502020204030204" pitchFamily="34" charset="0"/>
              </a:rPr>
              <a:t>30-day LOC </a:t>
            </a:r>
            <a:r>
              <a:rPr lang="en-US" dirty="0" err="1">
                <a:cs typeface="Calibri" panose="020F0502020204030204" pitchFamily="34" charset="0"/>
              </a:rPr>
              <a:t>auth</a:t>
            </a:r>
            <a:r>
              <a:rPr lang="en-US" dirty="0">
                <a:cs typeface="Calibri" panose="020F0502020204030204" pitchFamily="34" charset="0"/>
              </a:rPr>
              <a:t>  - Outpatient – 3 units per week package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cs typeface="Calibri" panose="020F0502020204030204" pitchFamily="34" charset="0"/>
              </a:rPr>
              <a:t>Intensive Outpatient (Level 2.1)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dirty="0">
                <a:cs typeface="Calibri" panose="020F0502020204030204" pitchFamily="34" charset="0"/>
              </a:rPr>
              <a:t>30-day LOC auth 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cs typeface="Calibri" panose="020F0502020204030204" pitchFamily="34" charset="0"/>
              </a:rPr>
              <a:t>MOP (Level 1 – MOP)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dirty="0">
                <a:cs typeface="Calibri" panose="020F0502020204030204" pitchFamily="34" charset="0"/>
              </a:rPr>
              <a:t>28-day LOC auth 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cs typeface="Calibri" panose="020F0502020204030204" pitchFamily="34" charset="0"/>
              </a:rPr>
              <a:t>Partial Care (Level 2.5)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dirty="0">
                <a:cs typeface="Calibri" panose="020F0502020204030204" pitchFamily="34" charset="0"/>
              </a:rPr>
              <a:t>30-day LOC auth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cs typeface="Calibri" panose="020F0502020204030204" pitchFamily="34" charset="0"/>
              </a:rPr>
              <a:t>Ambulatory Withdraw Management (AWM) (Level 2-WM)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dirty="0">
                <a:cs typeface="Calibri" panose="020F0502020204030204" pitchFamily="34" charset="0"/>
              </a:rPr>
              <a:t>5-day LOC auth</a:t>
            </a:r>
          </a:p>
          <a:p>
            <a:pPr lvl="1">
              <a:buClrTx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Tx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3555" y="392859"/>
            <a:ext cx="7616890" cy="609600"/>
          </a:xfrm>
        </p:spPr>
        <p:txBody>
          <a:bodyPr/>
          <a:lstStyle/>
          <a:p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Calibri" panose="020F0502020204030204" pitchFamily="34" charset="0"/>
              </a:rPr>
              <a:t>State SUD FFS Levels of Care </a:t>
            </a:r>
            <a:r>
              <a:rPr lang="en-US" sz="2800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Calibri" panose="020F0502020204030204" pitchFamily="34" charset="0"/>
              </a:rPr>
              <a:t>Authorizations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89457-B533-4B80-93F5-8242D95ED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16136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8F490-66CB-4CF2-A305-DA1B5152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Calibri" panose="020F0502020204030204" pitchFamily="34" charset="0"/>
              </a:rPr>
              <a:t>State SUD FFS – Administrative approval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B30F5-972B-4FEE-BF50-56222EA6A18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1490990"/>
            <a:ext cx="8805672" cy="4641309"/>
          </a:xfrm>
        </p:spPr>
        <p:txBody>
          <a:bodyPr/>
          <a:lstStyle/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400" dirty="0"/>
              <a:t>Providers are to ensure that consumers are admitted into the clinically appropriate LOC in NJSAMS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cs typeface="Calibri" panose="020F0502020204030204" pitchFamily="34" charset="0"/>
              </a:rPr>
              <a:t>Clinical approval requirements for LOCs typically requiring a clinical justification will be waived for the initial auto generated State FFS authorizations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cs typeface="Calibri" panose="020F0502020204030204" pitchFamily="34" charset="0"/>
              </a:rPr>
              <a:t>Once the initial administrative PA is issued, regular business rules will apply to both managed and non-managed initiatives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cs typeface="Calibri" panose="020F0502020204030204" pitchFamily="34" charset="0"/>
              </a:rPr>
              <a:t>Extension Request Level of Care Index (ERL) will be required based on current State FFS business rules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US" sz="2100" dirty="0"/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4638" lvl="1" indent="0">
              <a:buClrTx/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1A713-EE8A-432B-9C24-78842EC2B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20385"/>
      </p:ext>
    </p:extLst>
  </p:cSld>
  <p:clrMapOvr>
    <a:masterClrMapping/>
  </p:clrMapOvr>
  <p:transition spd="slow">
    <p:wipe/>
  </p:transition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MHAS Addictions FFS Power Point Open Enrollment TA Sessions SFY 2018-Dec 2017 .potx" id="{D26F6221-C99C-4CE6-A788-B2CF502D45F9}" vid="{D24A6AB8-82C0-4A1A-990B-2B90E12F154E}"/>
    </a:ext>
  </a:extLst>
</a:theme>
</file>

<file path=ppt/theme/theme2.xml><?xml version="1.0" encoding="utf-8"?>
<a:theme xmlns:a="http://schemas.openxmlformats.org/drawingml/2006/main" name="DHS BRAND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MHAS Addictions FFS Power Point Open Enrollment TA Sessions SFY 2018-Dec 2017 .potx" id="{D26F6221-C99C-4CE6-A788-B2CF502D45F9}" vid="{1A505347-EDDA-4C78-A0A3-245072E3A59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DMHAS Addictions FFS Power Point Open Enrollment TA Sessions SFY 2018-Dec 2017 </Template>
  <TotalTime>24613</TotalTime>
  <Words>589</Words>
  <Application>Microsoft Office PowerPoint</Application>
  <PresentationFormat>On-screen Show (4:3)</PresentationFormat>
  <Paragraphs>111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Courier New</vt:lpstr>
      <vt:lpstr>Georgia</vt:lpstr>
      <vt:lpstr>Wingdings</vt:lpstr>
      <vt:lpstr>Wingdings 2</vt:lpstr>
      <vt:lpstr>Custom Design</vt:lpstr>
      <vt:lpstr>DHS BRAND</vt:lpstr>
      <vt:lpstr>Substance Use Disorder (SUD) Fee For Service (FFS) Prior Authorizations </vt:lpstr>
      <vt:lpstr>  Webinar Agenda</vt:lpstr>
      <vt:lpstr>Discharging Inactive Clients in NJSAMS</vt:lpstr>
      <vt:lpstr>Discharging Inactive Clients in NJSAMS</vt:lpstr>
      <vt:lpstr>Prior to re-start of FFS SUD Prior-Authorizations  on October 1, 2020</vt:lpstr>
      <vt:lpstr> State SUD FFS Prior Authorizations</vt:lpstr>
      <vt:lpstr> State SUD FFS Levels of Care Authorizations</vt:lpstr>
      <vt:lpstr> State SUD FFS Levels of Care Authorizations</vt:lpstr>
      <vt:lpstr>State SUD FFS – Administrative approval</vt:lpstr>
      <vt:lpstr>State SUD FFS Billing</vt:lpstr>
      <vt:lpstr>State SUD FFS Billing</vt:lpstr>
      <vt:lpstr>Drug Court Efficiency</vt:lpstr>
      <vt:lpstr>PowerPoint Presentation</vt:lpstr>
    </vt:vector>
  </TitlesOfParts>
  <Company>NJ Department of Human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Assistance for  Addictions Fee For Service</dc:title>
  <dc:creator>Pannu, Baljinder</dc:creator>
  <cp:lastModifiedBy>Baljinder Pannu</cp:lastModifiedBy>
  <cp:revision>413</cp:revision>
  <cp:lastPrinted>2019-01-15T12:55:50Z</cp:lastPrinted>
  <dcterms:created xsi:type="dcterms:W3CDTF">2018-11-13T19:25:58Z</dcterms:created>
  <dcterms:modified xsi:type="dcterms:W3CDTF">2020-09-18T19:31:18Z</dcterms:modified>
</cp:coreProperties>
</file>