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57" r:id="rId2"/>
  </p:sldMasterIdLst>
  <p:notesMasterIdLst>
    <p:notesMasterId r:id="rId33"/>
  </p:notesMasterIdLst>
  <p:sldIdLst>
    <p:sldId id="259" r:id="rId3"/>
    <p:sldId id="418" r:id="rId4"/>
    <p:sldId id="307" r:id="rId5"/>
    <p:sldId id="387" r:id="rId6"/>
    <p:sldId id="306" r:id="rId7"/>
    <p:sldId id="397" r:id="rId8"/>
    <p:sldId id="413" r:id="rId9"/>
    <p:sldId id="310" r:id="rId10"/>
    <p:sldId id="385" r:id="rId11"/>
    <p:sldId id="393" r:id="rId12"/>
    <p:sldId id="394" r:id="rId13"/>
    <p:sldId id="392" r:id="rId14"/>
    <p:sldId id="389" r:id="rId15"/>
    <p:sldId id="383" r:id="rId16"/>
    <p:sldId id="388" r:id="rId17"/>
    <p:sldId id="382" r:id="rId18"/>
    <p:sldId id="402" r:id="rId19"/>
    <p:sldId id="409" r:id="rId20"/>
    <p:sldId id="398" r:id="rId21"/>
    <p:sldId id="399" r:id="rId22"/>
    <p:sldId id="381" r:id="rId23"/>
    <p:sldId id="414" r:id="rId24"/>
    <p:sldId id="309" r:id="rId25"/>
    <p:sldId id="404" r:id="rId26"/>
    <p:sldId id="416" r:id="rId27"/>
    <p:sldId id="380" r:id="rId28"/>
    <p:sldId id="359" r:id="rId29"/>
    <p:sldId id="400" r:id="rId30"/>
    <p:sldId id="396" r:id="rId31"/>
    <p:sldId id="333" r:id="rId3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48" autoAdjust="0"/>
  </p:normalViewPr>
  <p:slideViewPr>
    <p:cSldViewPr snapToGrid="0">
      <p:cViewPr varScale="1">
        <p:scale>
          <a:sx n="109" d="100"/>
          <a:sy n="109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5D1ADB-B9A5-41A3-90F9-1B1217363A8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4422FA-0A53-45D6-867E-AB9D31C5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6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1563D37-7A85-4BC6-AE7A-0A129BD59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7C5B67C-1883-4FF1-9482-D3ECFCA2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0E71217-8CD2-432B-89E0-BB596132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49E8B8-87B2-4A9E-9D52-5783D4E43537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186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936DFFC-016D-41BE-879E-1B71E6057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9927F82D-4D17-40EA-BF7F-709C2155C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DD4FA98-B056-4A40-A1B8-2DA7C0337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8C498C-0365-43A5-A28A-DAC2FB9C5E9A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126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936DFFC-016D-41BE-879E-1B71E6057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9927F82D-4D17-40EA-BF7F-709C2155C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DD4FA98-B056-4A40-A1B8-2DA7C0337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8C498C-0365-43A5-A28A-DAC2FB9C5E9A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53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4A92AD0-01C8-4966-920F-1983B957F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EE592584-6CE2-45B2-ABE5-8FC637D9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80ABD291-8DB2-4366-9775-EBB0E3EEE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2E6CDD-E3DC-4186-82BB-4EEBEDDCB719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705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DBDE4757-A161-4DA3-A757-E79EE713E3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EA3C3D9D-46B8-4B88-8C17-267CA07F7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B523F95F-E08F-425A-B130-D621F4E12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8D9352-09C4-4FF2-8C0C-9AC2D7A548A4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63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936DFFC-016D-41BE-879E-1B71E6057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9927F82D-4D17-40EA-BF7F-709C2155C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DD4FA98-B056-4A40-A1B8-2DA7C0337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8C498C-0365-43A5-A28A-DAC2FB9C5E9A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33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D936DFFC-016D-41BE-879E-1B71E6057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9927F82D-4D17-40EA-BF7F-709C2155C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DD4FA98-B056-4A40-A1B8-2DA7C0337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8C498C-0365-43A5-A28A-DAC2FB9C5E9A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8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D8037F70-0532-4DAF-9CB2-DAFCE5E075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DE0DFC0-A47A-4A46-9C37-665D46AB3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A1500D1-6444-4C1B-8AC2-EFA32FECD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17F467-29E1-47FC-9E1A-6F8529F9C0B5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57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1563D37-7A85-4BC6-AE7A-0A129BD59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7C5B67C-1883-4FF1-9482-D3ECFCA2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0E71217-8CD2-432B-89E0-BB596132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49E8B8-87B2-4A9E-9D52-5783D4E43537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390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1563D37-7A85-4BC6-AE7A-0A129BD59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7C5B67C-1883-4FF1-9482-D3ECFCA2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0E71217-8CD2-432B-89E0-BB596132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49E8B8-87B2-4A9E-9D52-5783D4E43537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09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1563D37-7A85-4BC6-AE7A-0A129BD59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7C5B67C-1883-4FF1-9482-D3ECFCA2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0E71217-8CD2-432B-89E0-BB596132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49E8B8-87B2-4A9E-9D52-5783D4E43537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22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1563D37-7A85-4BC6-AE7A-0A129BD59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7C5B67C-1883-4FF1-9482-D3ECFCA2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0E71217-8CD2-432B-89E0-BB596132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49E8B8-87B2-4A9E-9D52-5783D4E43537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229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1563D37-7A85-4BC6-AE7A-0A129BD59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7C5B67C-1883-4FF1-9482-D3ECFCA2F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0E71217-8CD2-432B-89E0-BB596132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49E8B8-87B2-4A9E-9D52-5783D4E43537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48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8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D83EE11-CAE9-4FC3-BE27-18A4CF3E46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D83EE11-CAE9-4FC3-BE27-18A4CF3E46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0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2212B76-B289-4FDE-B815-2CEF4D22B3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6250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12B76-B289-4FDE-B815-2CEF4D22B3E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7226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 dirty="0"/>
            </a:lvl1pPr>
          </a:lstStyle>
          <a:p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2212B76-B289-4FDE-B815-2CEF4D22B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7221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92212B76-B289-4FDE-B815-2CEF4D22B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2902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212B76-B289-4FDE-B815-2CEF4D22B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712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72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791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A5DE983-C8E2-4601-805F-CCC80BE43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86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791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6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0BF66-77F7-43AE-892F-4FAED9C072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6"/>
          <a:stretch/>
        </p:blipFill>
        <p:spPr>
          <a:xfrm>
            <a:off x="482659" y="6182822"/>
            <a:ext cx="3913974" cy="3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7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B993-1E01-4988-B7DC-4A346AA8B7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9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547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0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8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8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9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4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CF4DF-CE95-4407-9A2B-6D2412440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0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20F877-E8CC-4814-BCBE-4D1A641097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62600"/>
            <a:ext cx="914400" cy="91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9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09" r:id="rId13"/>
    <p:sldLayoutId id="2147483756" r:id="rId14"/>
  </p:sldLayoutIdLst>
  <p:transition spd="slow">
    <p:wip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164C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164C6C"/>
          </a:solidFill>
          <a:latin typeface="Georgia" pitchFamily="18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1" fontAlgn="base" hangingPunct="1">
        <a:spcBef>
          <a:spcPct val="20000"/>
        </a:spcBef>
        <a:spcAft>
          <a:spcPct val="0"/>
        </a:spcAft>
        <a:buClr>
          <a:srgbClr val="1B587C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1" fontAlgn="base" hangingPunct="1">
        <a:spcBef>
          <a:spcPct val="20000"/>
        </a:spcBef>
        <a:spcAft>
          <a:spcPct val="0"/>
        </a:spcAft>
        <a:buClr>
          <a:srgbClr val="4E854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fontAlgn="base" hangingPunct="1">
        <a:spcBef>
          <a:spcPct val="20000"/>
        </a:spcBef>
        <a:spcAft>
          <a:spcPct val="0"/>
        </a:spcAft>
        <a:buClr>
          <a:srgbClr val="604878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atherine.Spencer@dhs.nj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ecurexfer.dhs.state.nj.us/login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jsams.rutgers.edu/njsams/Documents.asp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njsams.rutgers.edu/njsams/Documents.aspx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17240" y="2659224"/>
            <a:ext cx="8404729" cy="2873829"/>
          </a:xfrm>
        </p:spPr>
        <p:txBody>
          <a:bodyPr/>
          <a:lstStyle/>
          <a:p>
            <a:pPr lvl="0">
              <a:spcBef>
                <a:spcPct val="0"/>
              </a:spcBef>
              <a:buClrTx/>
              <a:buSzTx/>
            </a:pPr>
            <a:r>
              <a:rPr lang="en-US" altLang="en-US" sz="4000" b="0" cap="none" spc="0" dirty="0">
                <a:solidFill>
                  <a:srgbClr val="000000"/>
                </a:solidFill>
                <a:cs typeface="Arial" panose="020B0604020202020204" pitchFamily="34" charset="0"/>
              </a:rPr>
              <a:t>NJ Department of Human Services </a:t>
            </a:r>
          </a:p>
          <a:p>
            <a:pPr lvl="0">
              <a:spcBef>
                <a:spcPct val="0"/>
              </a:spcBef>
              <a:buClrTx/>
              <a:buSzTx/>
            </a:pPr>
            <a:r>
              <a:rPr lang="en-US" altLang="en-US" sz="4000" b="0" cap="none" spc="0" dirty="0">
                <a:solidFill>
                  <a:srgbClr val="000000"/>
                </a:solidFill>
                <a:cs typeface="Arial" panose="020B0604020202020204" pitchFamily="34" charset="0"/>
              </a:rPr>
              <a:t>Division of Mental Health &amp; Addiction Services (DMHAS)</a:t>
            </a:r>
          </a:p>
          <a:p>
            <a:pPr lvl="0">
              <a:spcBef>
                <a:spcPct val="0"/>
              </a:spcBef>
              <a:buClrTx/>
              <a:buSzTx/>
            </a:pPr>
            <a:endParaRPr lang="en-US" altLang="en-US" sz="1800" b="0" cap="none" spc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buClrTx/>
              <a:buSzTx/>
            </a:pPr>
            <a:r>
              <a:rPr lang="en-US" altLang="en-US" sz="3600" b="0" cap="none" spc="0" dirty="0" smtClean="0">
                <a:solidFill>
                  <a:srgbClr val="000000"/>
                </a:solidFill>
                <a:cs typeface="Arial" panose="020B0604020202020204" pitchFamily="34" charset="0"/>
              </a:rPr>
              <a:t>April 27, 2021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79911"/>
            <a:ext cx="8649479" cy="1493241"/>
          </a:xfrm>
        </p:spPr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</a:rPr>
              <a:t/>
            </a: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 smtClean="0">
                <a:latin typeface="+mn-lt"/>
              </a:rPr>
              <a:t>Renewal of Substance </a:t>
            </a:r>
            <a:r>
              <a:rPr lang="en-US" altLang="en-US" sz="3600" dirty="0">
                <a:latin typeface="+mn-lt"/>
              </a:rPr>
              <a:t>Use Disorder (SUD) Fee for Service (FFS) Contract with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52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4CA8-B633-4F27-94F5-F7FCF909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FFS Contract Requirements </a:t>
            </a:r>
            <a:r>
              <a:rPr lang="en-US" sz="2800" dirty="0" smtClean="0">
                <a:solidFill>
                  <a:schemeClr val="tx1"/>
                </a:solidFill>
              </a:rPr>
              <a:t>– Annex Documents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Must be Submitted to DMHAS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D5D25-FB21-48B5-BF64-B54E29BE677D}"/>
              </a:ext>
            </a:extLst>
          </p:cNvPr>
          <p:cNvSpPr/>
          <p:nvPr/>
        </p:nvSpPr>
        <p:spPr>
          <a:xfrm>
            <a:off x="175846" y="1354015"/>
            <a:ext cx="393016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altLang="en-US" dirty="0" smtClean="0">
                <a:latin typeface="+mn-lt"/>
                <a:cs typeface="+mn-cs"/>
              </a:rPr>
              <a:t>In</a:t>
            </a:r>
            <a:r>
              <a:rPr lang="en-US" altLang="en-US" dirty="0" smtClean="0"/>
              <a:t>itial AND  </a:t>
            </a:r>
            <a:r>
              <a:rPr lang="en-US" altLang="en-US" dirty="0"/>
              <a:t>signature </a:t>
            </a:r>
            <a:r>
              <a:rPr lang="en-US" altLang="en-US" dirty="0" smtClean="0"/>
              <a:t>required  </a:t>
            </a:r>
            <a:endParaRPr lang="en-US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>
              <a:latin typeface="+mn-lt"/>
              <a:cs typeface="+mn-cs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  <a:cs typeface="+mn-cs"/>
              </a:rPr>
              <a:t>ASAM Service Descriptions [</a:t>
            </a:r>
            <a:r>
              <a:rPr lang="en-US" altLang="en-US" b="1" dirty="0">
                <a:latin typeface="+mn-lt"/>
                <a:cs typeface="+mn-cs"/>
              </a:rPr>
              <a:t>Annex A1] </a:t>
            </a:r>
            <a:endParaRPr lang="en-US" altLang="en-US" b="1" dirty="0" smtClean="0">
              <a:latin typeface="+mn-lt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/>
              <a:t>Initial each block representing contracted licensed levels of care</a:t>
            </a:r>
            <a:r>
              <a:rPr lang="en-US" altLang="en-US" sz="1600" dirty="0"/>
              <a:t> </a:t>
            </a:r>
            <a:endParaRPr lang="en-US" alt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/>
              <a:t>Complete the bottom of first page, sign, date, convert to a PDF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>
              <a:latin typeface="+mn-lt"/>
              <a:cs typeface="+mn-cs"/>
            </a:endParaRPr>
          </a:p>
          <a:p>
            <a:pPr>
              <a:defRPr/>
            </a:pPr>
            <a:r>
              <a:rPr lang="en-US" altLang="en-US" dirty="0" smtClean="0"/>
              <a:t>This form should represent SUD FFS contracted levels of care based on your SUD FFS Site summaries, representing all contracted sites.  One form per Federal ID /Contract # only.  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5BBE-644F-4548-89D8-B8266441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94" y="1477963"/>
            <a:ext cx="4197992" cy="49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4CA8-B633-4F27-94F5-F7FCF909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FFS Contract Requirements </a:t>
            </a:r>
            <a:r>
              <a:rPr lang="en-US" sz="2800" dirty="0" smtClean="0">
                <a:solidFill>
                  <a:schemeClr val="tx1"/>
                </a:solidFill>
              </a:rPr>
              <a:t>– Annex Documents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D5D25-FB21-48B5-BF64-B54E29BE677D}"/>
              </a:ext>
            </a:extLst>
          </p:cNvPr>
          <p:cNvSpPr/>
          <p:nvPr/>
        </p:nvSpPr>
        <p:spPr>
          <a:xfrm>
            <a:off x="175845" y="1354015"/>
            <a:ext cx="439298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altLang="en-US" dirty="0" smtClean="0"/>
              <a:t>Initial </a:t>
            </a:r>
            <a:r>
              <a:rPr lang="en-US" altLang="en-US" dirty="0"/>
              <a:t>AND  signature required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ASAM </a:t>
            </a:r>
            <a:r>
              <a:rPr lang="en-US" altLang="en-US" dirty="0" smtClean="0"/>
              <a:t>Initiative Specific  </a:t>
            </a:r>
            <a:r>
              <a:rPr lang="en-US" altLang="en-US" dirty="0"/>
              <a:t>[</a:t>
            </a:r>
            <a:r>
              <a:rPr lang="en-US" altLang="en-US" b="1" dirty="0"/>
              <a:t>Annex </a:t>
            </a:r>
            <a:r>
              <a:rPr lang="en-US" altLang="en-US" b="1" dirty="0" smtClean="0"/>
              <a:t>A2] </a:t>
            </a:r>
            <a:endParaRPr lang="en-US" altLang="en-US" b="1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Initial each block representing contracted </a:t>
            </a:r>
            <a:r>
              <a:rPr lang="en-US" altLang="en-US" sz="1600" dirty="0" smtClean="0"/>
              <a:t>funding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/>
              <a:t>Complete </a:t>
            </a:r>
            <a:r>
              <a:rPr lang="en-US" altLang="en-US" sz="1600" dirty="0"/>
              <a:t>the bottom of first page, sign, date, convert to a PDF</a:t>
            </a:r>
          </a:p>
          <a:p>
            <a:pPr>
              <a:defRPr/>
            </a:pPr>
            <a:r>
              <a:rPr lang="en-US" altLang="en-US" dirty="0" smtClean="0"/>
              <a:t>This </a:t>
            </a:r>
            <a:r>
              <a:rPr lang="en-US" altLang="en-US" dirty="0"/>
              <a:t>form should represent SUD FFS contracted </a:t>
            </a:r>
            <a:r>
              <a:rPr lang="en-US" altLang="en-US" dirty="0" smtClean="0"/>
              <a:t>Initiatives based </a:t>
            </a:r>
            <a:r>
              <a:rPr lang="en-US" altLang="en-US" dirty="0"/>
              <a:t>on your SUD FFS Site summaries, representing all contracted sites.  One form per Federal ID /Contract # only.  </a:t>
            </a:r>
            <a:r>
              <a:rPr lang="en-US" altLang="en-US" dirty="0" smtClean="0"/>
              <a:t>All FFS providers must sign for Interim Services</a:t>
            </a:r>
            <a:endParaRPr lang="en-US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>
              <a:latin typeface="+mn-lt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5BBE-644F-4548-89D8-B8266441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25" y="1477963"/>
            <a:ext cx="4386074" cy="50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5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4CA8-B633-4F27-94F5-F7FCF909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FFS Contract Requirements </a:t>
            </a:r>
            <a:r>
              <a:rPr lang="en-US" sz="2800" dirty="0" smtClean="0">
                <a:solidFill>
                  <a:schemeClr val="tx1"/>
                </a:solidFill>
              </a:rPr>
              <a:t>– Annex Documents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D5D25-FB21-48B5-BF64-B54E29BE677D}"/>
              </a:ext>
            </a:extLst>
          </p:cNvPr>
          <p:cNvSpPr/>
          <p:nvPr/>
        </p:nvSpPr>
        <p:spPr>
          <a:xfrm>
            <a:off x="246185" y="1434857"/>
            <a:ext cx="462475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altLang="en-US" dirty="0" smtClean="0"/>
              <a:t>Initials </a:t>
            </a:r>
            <a:r>
              <a:rPr lang="en-US" altLang="en-US" dirty="0"/>
              <a:t>AND  signature required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ASAM Initiative Specific  [</a:t>
            </a:r>
            <a:r>
              <a:rPr lang="en-US" altLang="en-US" b="1" dirty="0"/>
              <a:t>Annex </a:t>
            </a:r>
            <a:r>
              <a:rPr lang="en-US" altLang="en-US" b="1" dirty="0" smtClean="0"/>
              <a:t>A3] </a:t>
            </a:r>
            <a:endParaRPr lang="en-US" altLang="en-US" b="1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Initial each block representing </a:t>
            </a:r>
            <a:r>
              <a:rPr lang="en-US" altLang="en-US" sz="1600" dirty="0" smtClean="0"/>
              <a:t>contracted enhancements </a:t>
            </a:r>
            <a:endParaRPr lang="en-US" altLang="en-US" sz="16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Complete the bottom of first page, sign, date, convert to a PDF</a:t>
            </a:r>
          </a:p>
          <a:p>
            <a:pPr>
              <a:defRPr/>
            </a:pPr>
            <a:r>
              <a:rPr lang="en-US" altLang="en-US" dirty="0"/>
              <a:t>This form should represent SUD FFS contracted </a:t>
            </a:r>
            <a:r>
              <a:rPr lang="en-US" altLang="en-US" dirty="0" smtClean="0"/>
              <a:t>enhancements based </a:t>
            </a:r>
            <a:r>
              <a:rPr lang="en-US" altLang="en-US" dirty="0"/>
              <a:t>on your SUD FFS Site summaries, representing all contracted sites.  One form per Federal ID /Contract # only.  All FFS providers must sign for Interim </a:t>
            </a:r>
            <a:r>
              <a:rPr lang="en-US" altLang="en-US" dirty="0" smtClean="0"/>
              <a:t>Services enhancement.  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5BBE-644F-4548-89D8-B8266441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898" y="1151792"/>
            <a:ext cx="3929917" cy="51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23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79FF-7DD2-410C-B6A8-2EB25B68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Standard Language Document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81CB8-6ADA-4303-9B1A-CC0C9BE5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98949"/>
            <a:ext cx="4035552" cy="47365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2224" y="1533399"/>
            <a:ext cx="414117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Page </a:t>
            </a:r>
            <a:r>
              <a:rPr lang="en-US" dirty="0" smtClean="0"/>
              <a:t>25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Providers </a:t>
            </a:r>
            <a:r>
              <a:rPr lang="en-US" sz="1600" dirty="0" smtClean="0"/>
              <a:t>must enter their information on the left hand side.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At the bottom, please enter your contract # 22-      </a:t>
            </a:r>
            <a:r>
              <a:rPr lang="en-US" sz="1600" dirty="0"/>
              <a:t>(this # begins with 22-, then four digits specific to your agency, followed by –F)  Your contract #can be found your site summary.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Effective </a:t>
            </a:r>
            <a:r>
              <a:rPr lang="en-US" sz="1600" dirty="0" smtClean="0"/>
              <a:t>Dates have been filled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Enter Federal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Enter Provider Contact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213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8A528-C36C-4E5F-BBFD-F533C3E22E2F}"/>
              </a:ext>
            </a:extLst>
          </p:cNvPr>
          <p:cNvSpPr/>
          <p:nvPr/>
        </p:nvSpPr>
        <p:spPr>
          <a:xfrm>
            <a:off x="648782" y="333707"/>
            <a:ext cx="7443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Helpful hints in preparing contract documents Business Associate Agreement common errors</a:t>
            </a:r>
          </a:p>
          <a:p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05509" y="1292469"/>
            <a:ext cx="8809891" cy="2459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Page 1 of </a:t>
            </a:r>
            <a:r>
              <a:rPr lang="en-US" dirty="0" smtClean="0"/>
              <a:t>11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Providers neglect to enter their agency name and address, enter agency name again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Please </a:t>
            </a:r>
            <a:r>
              <a:rPr lang="en-US" sz="1600" dirty="0" smtClean="0"/>
              <a:t>enter your contract #22-      (this # begins with 22-, then four digits specific to your agency, followed by –F)  Your contract #can be found your site summary.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Effective Date July 1,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Page 11 of 11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Providers to enter their agency name and other information at the top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Fill </a:t>
            </a:r>
            <a:r>
              <a:rPr lang="en-US" sz="1600" dirty="0"/>
              <a:t>out the bottom </a:t>
            </a:r>
            <a:r>
              <a:rPr lang="en-US" sz="1600" dirty="0" smtClean="0"/>
              <a:t>right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once </a:t>
            </a:r>
            <a:r>
              <a:rPr lang="en-US" sz="1600" dirty="0"/>
              <a:t>signed by DMHAS, providers will receive your copy with your executed contract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323" y="3646350"/>
            <a:ext cx="3050931" cy="27785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F44BA-E0BF-41B7-8A25-45C09FC1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975946"/>
            <a:ext cx="609600" cy="536155"/>
          </a:xfrm>
        </p:spPr>
        <p:txBody>
          <a:bodyPr/>
          <a:lstStyle/>
          <a:p>
            <a:fld id="{92212B76-B289-4FDE-B815-2CEF4D22B3EC}" type="slidenum">
              <a:rPr lang="en-US" smtClean="0">
                <a:solidFill>
                  <a:schemeClr val="accent3"/>
                </a:solidFill>
              </a:rPr>
              <a:t>14</a:t>
            </a:fld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44" y="3646350"/>
            <a:ext cx="4290280" cy="2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2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79FF-7DD2-410C-B6A8-2EB25B68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22" y="69863"/>
            <a:ext cx="8457329" cy="73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dirty="0"/>
              <a:t>Board Resolution Form w/Authorized Signatures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81CB8-6ADA-4303-9B1A-CC0C9BE5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269493"/>
          </a:xfrm>
        </p:spPr>
        <p:txBody>
          <a:bodyPr>
            <a:normAutofit fontScale="85000" lnSpcReduction="20000"/>
          </a:bodyPr>
          <a:lstStyle/>
          <a:p>
            <a:fld id="{92212B76-B289-4FDE-B815-2CEF4D22B3EC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786" y="1309306"/>
            <a:ext cx="4205991" cy="5104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1353" y="1544256"/>
            <a:ext cx="42642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Standard Board Resolution </a:t>
            </a:r>
            <a:r>
              <a:rPr lang="en-US" sz="2000" dirty="0" smtClean="0"/>
              <a:t>Form </a:t>
            </a:r>
          </a:p>
          <a:p>
            <a:r>
              <a:rPr lang="en-US" sz="2000" dirty="0"/>
              <a:t>A completed Standardized Board Resolution Form (signed by</a:t>
            </a:r>
          </a:p>
          <a:p>
            <a:r>
              <a:rPr lang="en-US" sz="2000" dirty="0"/>
              <a:t>either the President/Chairperson or Secretary for </a:t>
            </a:r>
            <a:r>
              <a:rPr lang="en-US" sz="2000" dirty="0" smtClean="0"/>
              <a:t>the Board</a:t>
            </a:r>
            <a:r>
              <a:rPr lang="en-US" sz="2000" dirty="0"/>
              <a:t>) stating who is authorized to sign the Contract</a:t>
            </a:r>
            <a:r>
              <a:rPr lang="en-US" sz="2000" dirty="0" smtClean="0"/>
              <a:t>, and also addresses </a:t>
            </a:r>
            <a:r>
              <a:rPr lang="en-US" sz="2000" dirty="0"/>
              <a:t>other contract </a:t>
            </a:r>
            <a:r>
              <a:rPr lang="en-US" sz="2000" dirty="0" smtClean="0"/>
              <a:t>commitments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2341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8A528-C36C-4E5F-BBFD-F533C3E22E2F}"/>
              </a:ext>
            </a:extLst>
          </p:cNvPr>
          <p:cNvSpPr/>
          <p:nvPr/>
        </p:nvSpPr>
        <p:spPr>
          <a:xfrm>
            <a:off x="623843" y="335559"/>
            <a:ext cx="744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 Standard Board Resolution Form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069" y="1330036"/>
            <a:ext cx="8711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Board Resolution Form, Page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Common error – providers neglect to chose from A or B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6" y="2664070"/>
            <a:ext cx="6351898" cy="3186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BA9DE-6665-4FD2-A02A-D5B69DB6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19814"/>
            <a:ext cx="609600" cy="441325"/>
          </a:xfrm>
        </p:spPr>
        <p:txBody>
          <a:bodyPr/>
          <a:lstStyle/>
          <a:p>
            <a:fld id="{92212B76-B289-4FDE-B815-2CEF4D22B3EC}" type="slidenum">
              <a:rPr lang="en-US" smtClean="0">
                <a:solidFill>
                  <a:schemeClr val="accent3"/>
                </a:solidFill>
              </a:rPr>
              <a:t>16</a:t>
            </a:fld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50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3613" y="184144"/>
            <a:ext cx="8798163" cy="923685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Chapter 51/Executive Order </a:t>
            </a:r>
            <a:r>
              <a:rPr lang="en-US" sz="2800" dirty="0" smtClean="0">
                <a:latin typeface="+mn-lt"/>
              </a:rPr>
              <a:t>117 page 1&amp;2-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please complete</a:t>
            </a:r>
            <a:endParaRPr lang="en-US" sz="2800" dirty="0">
              <a:latin typeface="+mn-lt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037" y="1533399"/>
            <a:ext cx="3914305" cy="40313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17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3613" y="1410307"/>
            <a:ext cx="4267077" cy="44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51/Executive Order </a:t>
            </a:r>
            <a:r>
              <a:rPr lang="en-US" dirty="0" smtClean="0"/>
              <a:t>117 page 3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87289" y="1527175"/>
            <a:ext cx="3532909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40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8262" y="228599"/>
            <a:ext cx="8686800" cy="940777"/>
          </a:xfrm>
        </p:spPr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271- please complete</a:t>
            </a:r>
            <a:br>
              <a:rPr lang="en-US" dirty="0" smtClean="0"/>
            </a:br>
            <a:r>
              <a:rPr lang="en-US" dirty="0" smtClean="0"/>
              <a:t>Contract Reference – enter </a:t>
            </a:r>
            <a:r>
              <a:rPr lang="en-US" dirty="0" smtClean="0"/>
              <a:t>contract </a:t>
            </a:r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1752" y="1274912"/>
            <a:ext cx="3865802" cy="5042911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11124" y="1371600"/>
            <a:ext cx="3617552" cy="408867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Rectangle 1"/>
          <p:cNvSpPr/>
          <p:nvPr/>
        </p:nvSpPr>
        <p:spPr>
          <a:xfrm>
            <a:off x="4372266" y="1090246"/>
            <a:ext cx="533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27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4CA8-B633-4F27-94F5-F7FCF909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SUD FFS Remote Contract Renewal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D5D25-FB21-48B5-BF64-B54E29BE677D}"/>
              </a:ext>
            </a:extLst>
          </p:cNvPr>
          <p:cNvSpPr/>
          <p:nvPr/>
        </p:nvSpPr>
        <p:spPr>
          <a:xfrm>
            <a:off x="215411" y="1257300"/>
            <a:ext cx="862061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Executive Directors were e-mailed a detailed letter regarding the SUD FFS </a:t>
            </a:r>
            <a:r>
              <a:rPr lang="en-US" altLang="en-US" sz="2800" dirty="0" err="1" smtClean="0"/>
              <a:t>SFY</a:t>
            </a:r>
            <a:r>
              <a:rPr lang="en-US" altLang="en-US" sz="2800" dirty="0" smtClean="0"/>
              <a:t> 2022-2023 contract renewal  remote process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Contract documents must be uploaded to a secure FTP site no later than COB on Tuesday, May 25, 2021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The following presentation should assist staff in completing and submitting the required documents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dirty="0" smtClean="0"/>
              <a:t>Any questions can be directed to Catherine Spencer, SUD FFS Contract Liaison via e-mail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hlinkClick r:id="rId3"/>
              </a:rPr>
              <a:t>C</a:t>
            </a:r>
            <a:r>
              <a:rPr lang="en-US" altLang="en-US" sz="2800" dirty="0" smtClean="0">
                <a:hlinkClick r:id="rId3"/>
              </a:rPr>
              <a:t>atherine.Spencer@dhs.nj.gov</a:t>
            </a:r>
            <a:endParaRPr lang="en-US" altLang="en-US" sz="280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>
              <a:latin typeface="+mn-lt"/>
              <a:cs typeface="+mn-cs"/>
            </a:endParaRPr>
          </a:p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5BBE-644F-4548-89D8-B8266441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81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48195" y="606668"/>
            <a:ext cx="8429813" cy="633047"/>
          </a:xfrm>
        </p:spPr>
        <p:txBody>
          <a:bodyPr/>
          <a:lstStyle/>
          <a:p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3200" dirty="0" smtClean="0">
                <a:latin typeface="+mn-lt"/>
              </a:rPr>
              <a:t>Source Disclosure Certification Form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Executive </a:t>
            </a:r>
            <a:r>
              <a:rPr lang="en-US" sz="3200" dirty="0">
                <a:latin typeface="+mn-lt"/>
              </a:rPr>
              <a:t>Order 129 </a:t>
            </a:r>
            <a:r>
              <a:rPr lang="en-US" sz="3200" dirty="0" smtClean="0">
                <a:latin typeface="+mn-lt"/>
              </a:rPr>
              <a:t>Certification</a:t>
            </a:r>
            <a:endParaRPr lang="en-US" sz="3200" dirty="0"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903786" y="1468438"/>
            <a:ext cx="5040754" cy="45573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0823" y="2347546"/>
            <a:ext cx="3408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Please complete form, entering your contract number under Solicitation Number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4599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8A528-C36C-4E5F-BBFD-F533C3E22E2F}"/>
              </a:ext>
            </a:extLst>
          </p:cNvPr>
          <p:cNvSpPr/>
          <p:nvPr/>
        </p:nvSpPr>
        <p:spPr>
          <a:xfrm>
            <a:off x="623843" y="335559"/>
            <a:ext cx="744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       </a:t>
            </a:r>
            <a:r>
              <a:rPr lang="en-US" sz="2400" dirty="0" smtClean="0"/>
              <a:t>Schedule G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9470" y="1320752"/>
            <a:ext cx="247943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Please </a:t>
            </a:r>
            <a:r>
              <a:rPr lang="en-US" sz="2800" dirty="0" smtClean="0"/>
              <a:t>complete, sign and date the bottom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690C0-B3F2-4776-A76C-327ABA73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21714"/>
            <a:ext cx="609600" cy="441325"/>
          </a:xfrm>
        </p:spPr>
        <p:txBody>
          <a:bodyPr/>
          <a:lstStyle/>
          <a:p>
            <a:fld id="{92212B76-B289-4FDE-B815-2CEF4D22B3EC}" type="slidenum">
              <a:rPr lang="en-US" smtClean="0">
                <a:solidFill>
                  <a:schemeClr val="accent3"/>
                </a:solidFill>
              </a:rPr>
              <a:t>21</a:t>
            </a:fld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53" y="1687529"/>
            <a:ext cx="3573050" cy="44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0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8A528-C36C-4E5F-BBFD-F533C3E22E2F}"/>
              </a:ext>
            </a:extLst>
          </p:cNvPr>
          <p:cNvSpPr/>
          <p:nvPr/>
        </p:nvSpPr>
        <p:spPr>
          <a:xfrm>
            <a:off x="623843" y="335559"/>
            <a:ext cx="744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Schedule I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49470" y="1320752"/>
            <a:ext cx="41177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Please </a:t>
            </a:r>
            <a:r>
              <a:rPr lang="en-US" sz="2800" dirty="0"/>
              <a:t>be sure </a:t>
            </a:r>
            <a:r>
              <a:rPr lang="en-US" sz="2800" dirty="0" smtClean="0"/>
              <a:t>to initial each line, complete, sign and date the bottom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15" y="1463039"/>
            <a:ext cx="4021015" cy="489109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690C0-B3F2-4776-A76C-327ABA73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21714"/>
            <a:ext cx="609600" cy="441325"/>
          </a:xfrm>
        </p:spPr>
        <p:txBody>
          <a:bodyPr/>
          <a:lstStyle/>
          <a:p>
            <a:fld id="{92212B76-B289-4FDE-B815-2CEF4D22B3EC}" type="slidenum">
              <a:rPr lang="en-US" smtClean="0">
                <a:solidFill>
                  <a:schemeClr val="accent3"/>
                </a:solidFill>
              </a:rPr>
              <a:t>22</a:t>
            </a:fld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27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3AF1E-9EBD-4AF2-A90F-D6CC8CE2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FFS Contract Requirements –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Must be Submitted to </a:t>
            </a:r>
            <a:r>
              <a:rPr lang="en-US" sz="1600" dirty="0" smtClean="0">
                <a:solidFill>
                  <a:schemeClr val="tx1"/>
                </a:solidFill>
              </a:rPr>
              <a:t>DMHAS-forms specific to your agency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609A9F-554A-49F8-97D9-5E78EDC57945}"/>
              </a:ext>
            </a:extLst>
          </p:cNvPr>
          <p:cNvSpPr/>
          <p:nvPr/>
        </p:nvSpPr>
        <p:spPr>
          <a:xfrm>
            <a:off x="114300" y="1257300"/>
            <a:ext cx="8889023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Certificate Employee Information Report /AA302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Insurance </a:t>
            </a:r>
            <a:r>
              <a:rPr lang="en-US" altLang="en-US" dirty="0">
                <a:latin typeface="+mn-lt"/>
                <a:cs typeface="+mn-cs"/>
              </a:rPr>
              <a:t>Declaration Page (Certificate of Liability Insurance – must name the </a:t>
            </a:r>
            <a:r>
              <a:rPr lang="en-US" altLang="en-US" b="1" dirty="0">
                <a:latin typeface="+mn-lt"/>
                <a:cs typeface="+mn-cs"/>
              </a:rPr>
              <a:t>State of NJ (DMHAS) as additionally insured)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  <a:cs typeface="+mn-cs"/>
              </a:rPr>
              <a:t>Certificate of Incorporation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  <a:cs typeface="+mn-cs"/>
              </a:rPr>
              <a:t>Charitable Registration Status (copy of 501c Letter from the IRS or copy of letter from the State Attorney General’s Office)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Sliding Fee Scale Policy and Procedure and Fee Scale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Subcontract/Consultant </a:t>
            </a:r>
            <a:r>
              <a:rPr lang="en-US" altLang="en-US" dirty="0">
                <a:latin typeface="+mn-lt"/>
                <a:cs typeface="+mn-cs"/>
              </a:rPr>
              <a:t>Agreements (if applicable)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  <a:cs typeface="+mn-cs"/>
              </a:rPr>
              <a:t>Dated Current Board Members List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Business Registration Certificate from Treasury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Continuity of Operations Plan (COOP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Latest </a:t>
            </a:r>
            <a:r>
              <a:rPr lang="en-US" altLang="en-US" dirty="0">
                <a:latin typeface="+mn-lt"/>
                <a:cs typeface="+mn-cs"/>
              </a:rPr>
              <a:t>Audit Financial Statements or Latest Financial Statements</a:t>
            </a:r>
          </a:p>
          <a:p>
            <a:pPr eaLnBrk="1" hangingPunct="1">
              <a:defRPr/>
            </a:pPr>
            <a:endParaRPr lang="en-US" altLang="en-US" sz="2300" dirty="0">
              <a:latin typeface="Arial" charset="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12850-F44E-4AF3-B425-D4EF6FC4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80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/>
              <a:t>Certificate of Employee Information </a:t>
            </a:r>
            <a:r>
              <a:rPr lang="en-US" sz="2800" dirty="0" smtClean="0"/>
              <a:t>Report AA302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24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1015" y="1266092"/>
            <a:ext cx="4129337" cy="4787236"/>
          </a:xfrm>
        </p:spPr>
        <p:txBody>
          <a:bodyPr/>
          <a:lstStyle/>
          <a:p>
            <a:r>
              <a:rPr lang="en-US" dirty="0"/>
              <a:t>Provide copy of </a:t>
            </a:r>
            <a:r>
              <a:rPr lang="en-US" dirty="0" smtClean="0"/>
              <a:t>current Certificate </a:t>
            </a:r>
            <a:r>
              <a:rPr lang="en-US" dirty="0"/>
              <a:t>of Employee Information Report</a:t>
            </a:r>
          </a:p>
          <a:p>
            <a:r>
              <a:rPr lang="en-US" dirty="0" smtClean="0"/>
              <a:t>If you do not have one, please access the form on NJSAMS and refer to next 2 slides.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5962" y="1749670"/>
            <a:ext cx="4223238" cy="325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6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/>
              <a:t>Certificate of Employee Information </a:t>
            </a:r>
            <a:r>
              <a:rPr lang="en-US" sz="2800" dirty="0" smtClean="0"/>
              <a:t>Report AA302</a:t>
            </a: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0600" y="1743198"/>
            <a:ext cx="4038600" cy="29130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25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1015" y="1266092"/>
            <a:ext cx="4129337" cy="4787236"/>
          </a:xfrm>
        </p:spPr>
        <p:txBody>
          <a:bodyPr/>
          <a:lstStyle/>
          <a:p>
            <a:r>
              <a:rPr lang="en-US" dirty="0" smtClean="0"/>
              <a:t>Access the AA302 for from </a:t>
            </a:r>
            <a:r>
              <a:rPr lang="en-US" dirty="0"/>
              <a:t>N</a:t>
            </a:r>
            <a:r>
              <a:rPr lang="en-US" dirty="0" smtClean="0"/>
              <a:t>JSAMS</a:t>
            </a:r>
          </a:p>
          <a:p>
            <a:r>
              <a:rPr lang="en-US" dirty="0" smtClean="0"/>
              <a:t>Also included under Documents, please see detailed instructions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90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8A528-C36C-4E5F-BBFD-F533C3E22E2F}"/>
              </a:ext>
            </a:extLst>
          </p:cNvPr>
          <p:cNvSpPr/>
          <p:nvPr/>
        </p:nvSpPr>
        <p:spPr>
          <a:xfrm>
            <a:off x="623843" y="335559"/>
            <a:ext cx="744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Certificate </a:t>
            </a:r>
            <a:r>
              <a:rPr lang="en-US" sz="2400" dirty="0"/>
              <a:t>of Employee Information </a:t>
            </a:r>
            <a:r>
              <a:rPr lang="en-US" sz="2400" dirty="0" smtClean="0"/>
              <a:t>Report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522123" y="1330036"/>
            <a:ext cx="444603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your organization does not have </a:t>
            </a:r>
            <a:r>
              <a:rPr lang="en-US" dirty="0" smtClean="0"/>
              <a:t>a current Certificate </a:t>
            </a:r>
            <a:r>
              <a:rPr lang="en-US" dirty="0"/>
              <a:t>of Employee Information </a:t>
            </a:r>
            <a:r>
              <a:rPr lang="en-US" dirty="0" smtClean="0"/>
              <a:t>Report, </a:t>
            </a:r>
            <a:r>
              <a:rPr lang="en-US" dirty="0"/>
              <a:t>you must complete the State of NJ Contract Compliance Audit Unit Employee Information Sheet and submit to the NJ Dept. of Treasury with your check for $150 for initial application, or $75 </a:t>
            </a:r>
            <a:r>
              <a:rPr lang="en-US" dirty="0" smtClean="0"/>
              <a:t>for a replacement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 NOT </a:t>
            </a:r>
            <a:r>
              <a:rPr lang="en-US" dirty="0"/>
              <a:t>send the form and check to </a:t>
            </a:r>
            <a:r>
              <a:rPr lang="en-US" dirty="0" smtClean="0"/>
              <a:t>DMHAS or with </a:t>
            </a:r>
            <a:r>
              <a:rPr lang="en-US" dirty="0"/>
              <a:t>your contract </a:t>
            </a:r>
            <a:r>
              <a:rPr lang="en-US" dirty="0" smtClean="0"/>
              <a:t>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 upload a copy of the completed form and a copy of your check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8" y="1330036"/>
            <a:ext cx="4182212" cy="49544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AE69-62A7-4E32-BBC1-93DBDB73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0423"/>
            <a:ext cx="609600" cy="441325"/>
          </a:xfrm>
        </p:spPr>
        <p:txBody>
          <a:bodyPr/>
          <a:lstStyle/>
          <a:p>
            <a:fld id="{92212B76-B289-4FDE-B815-2CEF4D22B3EC}" type="slidenum">
              <a:rPr lang="en-US" smtClean="0">
                <a:solidFill>
                  <a:schemeClr val="accent3"/>
                </a:solidFill>
              </a:rPr>
              <a:t>26</a:t>
            </a:fld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42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8A528-C36C-4E5F-BBFD-F533C3E22E2F}"/>
              </a:ext>
            </a:extLst>
          </p:cNvPr>
          <p:cNvSpPr/>
          <p:nvPr/>
        </p:nvSpPr>
        <p:spPr>
          <a:xfrm>
            <a:off x="623843" y="335559"/>
            <a:ext cx="8326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Certificate of Liability Insurance Naming NJ DMHAS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" y="1471183"/>
            <a:ext cx="4289367" cy="48931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6691" y="1703817"/>
            <a:ext cx="37656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 your insurance agent to request a Certificate of Insurance naming NJ DMHAS as additional </a:t>
            </a:r>
            <a:r>
              <a:rPr lang="en-US" dirty="0" smtClean="0"/>
              <a:t>insured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NJ DMHAS address listed in screenshot bottom left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19B48-A5FD-457E-8A35-F567CC17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29858"/>
            <a:ext cx="609600" cy="441325"/>
          </a:xfrm>
        </p:spPr>
        <p:txBody>
          <a:bodyPr/>
          <a:lstStyle/>
          <a:p>
            <a:fld id="{92212B76-B289-4FDE-B815-2CEF4D22B3EC}" type="slidenum">
              <a:rPr lang="en-US" smtClean="0">
                <a:solidFill>
                  <a:schemeClr val="accent3"/>
                </a:solidFill>
              </a:rPr>
              <a:t>27</a:t>
            </a:fld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00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Registration Certificate-Sample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20833" y="2017125"/>
            <a:ext cx="6797752" cy="37154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44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FTP site upload instructions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262" y="1362808"/>
            <a:ext cx="8801100" cy="3177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Save all documents as a PDF in the following file naming format: 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Agency Name Document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(Agency Name  Agency Admin Contract Info Page </a:t>
            </a:r>
            <a:r>
              <a:rPr lang="en-US" dirty="0" err="1">
                <a:ea typeface="Calibri" panose="020F0502020204030204" pitchFamily="34" charset="0"/>
                <a:cs typeface="Calibri" panose="020F0502020204030204" pitchFamily="34" charset="0"/>
              </a:rPr>
              <a:t>SFY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2022-2023.pdf)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Login to </a:t>
            </a:r>
            <a:r>
              <a:rPr lang="en-US" b="1" dirty="0" err="1">
                <a:ea typeface="Calibri" panose="020F0502020204030204" pitchFamily="34" charset="0"/>
                <a:cs typeface="Calibri" panose="020F0502020204030204" pitchFamily="34" charset="0"/>
              </a:rPr>
              <a:t>SFTP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 site using login credentials via the following lin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k: </a:t>
            </a:r>
            <a:r>
              <a:rPr lang="en-US" u="sng" dirty="0">
                <a:solidFill>
                  <a:srgbClr val="0563C1"/>
                </a:solidFill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https://securexfer.dhs.state.nj.us/login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201F1E"/>
                </a:solidFill>
                <a:ea typeface="Times New Roman" panose="02020603050405020304" pitchFamily="18" charset="0"/>
              </a:rPr>
              <a:t>Upload </a:t>
            </a:r>
            <a:r>
              <a:rPr lang="en-US" b="1" dirty="0">
                <a:solidFill>
                  <a:srgbClr val="201F1E"/>
                </a:solidFill>
                <a:ea typeface="Times New Roman" panose="02020603050405020304" pitchFamily="18" charset="0"/>
              </a:rPr>
              <a:t>documents to the Secure </a:t>
            </a:r>
            <a:r>
              <a:rPr lang="en-US" b="1" dirty="0" err="1">
                <a:solidFill>
                  <a:srgbClr val="201F1E"/>
                </a:solidFill>
                <a:ea typeface="Times New Roman" panose="02020603050405020304" pitchFamily="18" charset="0"/>
              </a:rPr>
              <a:t>SFTP</a:t>
            </a:r>
            <a:r>
              <a:rPr lang="en-US" b="1" dirty="0">
                <a:solidFill>
                  <a:srgbClr val="201F1E"/>
                </a:solidFill>
                <a:ea typeface="Times New Roman" panose="02020603050405020304" pitchFamily="18" charset="0"/>
              </a:rPr>
              <a:t> Site</a:t>
            </a:r>
            <a:r>
              <a:rPr lang="en-US" dirty="0">
                <a:solidFill>
                  <a:srgbClr val="201F1E"/>
                </a:solidFill>
                <a:ea typeface="Times New Roman" panose="02020603050405020304" pitchFamily="18" charset="0"/>
              </a:rPr>
              <a:t>: </a:t>
            </a:r>
            <a:endParaRPr lang="en-US" dirty="0">
              <a:ea typeface="Times New Roman" panose="02020603050405020304" pitchFamily="18" charset="0"/>
            </a:endParaRPr>
          </a:p>
          <a:p>
            <a:pPr marL="400050" marR="0">
              <a:spcBef>
                <a:spcPts val="0"/>
              </a:spcBef>
              <a:spcAft>
                <a:spcPts val="500"/>
              </a:spcAft>
            </a:pPr>
            <a:r>
              <a:rPr lang="en-US" dirty="0">
                <a:solidFill>
                  <a:srgbClr val="201F1E"/>
                </a:solidFill>
                <a:ea typeface="Times New Roman" panose="02020603050405020304" pitchFamily="18" charset="0"/>
              </a:rPr>
              <a:t>Select the “Add Files” button to select your files you are uploading, then select the “Start Upload” button.</a:t>
            </a:r>
            <a:endParaRPr lang="en-US" dirty="0"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6" y="4866386"/>
            <a:ext cx="5323840" cy="1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70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79FF-7DD2-410C-B6A8-2EB25B68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" y="228600"/>
            <a:ext cx="8955845" cy="958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Table of Contents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SUD FFS Contract Renewal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CD17930-386F-48B1-AEAB-FF56D6BEE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92" y="1477962"/>
            <a:ext cx="8598877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lr>
                <a:srgbClr val="CC9900"/>
              </a:buClr>
              <a:buSzPct val="170000"/>
              <a:buFont typeface="Times New Roman" pitchFamily="18" charset="0"/>
              <a:buChar char="•"/>
              <a:defRPr sz="2000" b="1">
                <a:solidFill>
                  <a:schemeClr val="tx1"/>
                </a:solidFill>
                <a:latin typeface="Georgia" pitchFamily="18" charset="0"/>
              </a:defRPr>
            </a:lvl1pPr>
            <a:lvl2pPr>
              <a:spcBef>
                <a:spcPct val="20000"/>
              </a:spcBef>
              <a:buClr>
                <a:srgbClr val="CC9900"/>
              </a:buClr>
              <a:buSzPct val="150000"/>
              <a:buFont typeface="Times New Roman" pitchFamily="18" charset="0"/>
              <a:buChar char="•"/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600" u="sng" dirty="0">
                <a:latin typeface="+mn-lt"/>
              </a:rPr>
              <a:t>Document Name				</a:t>
            </a:r>
            <a:r>
              <a:rPr lang="en-US" altLang="en-US" sz="1600" u="sng" dirty="0" smtClean="0">
                <a:latin typeface="+mn-lt"/>
              </a:rPr>
              <a:t>                  </a:t>
            </a:r>
            <a:r>
              <a:rPr lang="en-US" altLang="en-US" sz="1600" u="sng" dirty="0">
                <a:latin typeface="+mn-lt"/>
              </a:rPr>
              <a:t>	    Slide #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Where to find the documents on NJSAMS				         </a:t>
            </a:r>
            <a:r>
              <a:rPr lang="en-US" altLang="en-US" sz="1400" b="0" u="sng" dirty="0" smtClean="0">
                <a:latin typeface="+mn-lt"/>
              </a:rPr>
              <a:t>5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sz="1400" b="0" u="sng" dirty="0" smtClean="0">
                <a:latin typeface="+mn-lt"/>
              </a:rPr>
              <a:t>SUD FFS Network Provider Checklist 				     </a:t>
            </a:r>
            <a:r>
              <a:rPr lang="en-US" sz="1400" b="0" u="sng" dirty="0" smtClean="0">
                <a:latin typeface="+mn-lt"/>
              </a:rPr>
              <a:t>6-7</a:t>
            </a:r>
            <a:endParaRPr 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sz="1400" b="0" u="sng" dirty="0" smtClean="0">
                <a:latin typeface="+mn-lt"/>
              </a:rPr>
              <a:t>Agency Administrative Information and Signature Page SUD FFS </a:t>
            </a:r>
            <a:r>
              <a:rPr lang="en-US" sz="1400" b="0" u="sng" dirty="0" err="1" smtClean="0">
                <a:latin typeface="+mn-lt"/>
              </a:rPr>
              <a:t>SFY</a:t>
            </a:r>
            <a:r>
              <a:rPr lang="en-US" sz="1400" b="0" u="sng" dirty="0" smtClean="0">
                <a:latin typeface="+mn-lt"/>
              </a:rPr>
              <a:t> 2022-2023         </a:t>
            </a:r>
            <a:r>
              <a:rPr lang="en-US" sz="1400" b="0" u="sng" dirty="0" smtClean="0">
                <a:latin typeface="+mn-lt"/>
              </a:rPr>
              <a:t>8</a:t>
            </a:r>
            <a:endParaRPr 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Annex A – Contract Boilerplate					         </a:t>
            </a:r>
            <a:r>
              <a:rPr lang="en-US" altLang="en-US" sz="1400" b="0" u="sng" dirty="0" smtClean="0">
                <a:latin typeface="+mn-lt"/>
              </a:rPr>
              <a:t>9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>
                <a:latin typeface="+mn-lt"/>
              </a:rPr>
              <a:t>Annex </a:t>
            </a:r>
            <a:r>
              <a:rPr lang="en-US" altLang="en-US" sz="1400" b="0" u="sng" dirty="0" smtClean="0">
                <a:latin typeface="+mn-lt"/>
              </a:rPr>
              <a:t>A1 – Level of Care specific					      </a:t>
            </a:r>
            <a:r>
              <a:rPr lang="en-US" altLang="en-US" sz="1400" b="0" u="sng" dirty="0" smtClean="0">
                <a:latin typeface="+mn-lt"/>
              </a:rPr>
              <a:t>  10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Annex A2 – Initiative specific					        </a:t>
            </a:r>
            <a:r>
              <a:rPr lang="en-US" altLang="en-US" sz="1400" b="0" u="sng" dirty="0" smtClean="0">
                <a:latin typeface="+mn-lt"/>
              </a:rPr>
              <a:t>11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Annex A3 – Enhancement specific  				        </a:t>
            </a:r>
            <a:r>
              <a:rPr lang="en-US" altLang="en-US" sz="1400" b="0" u="sng" dirty="0" smtClean="0">
                <a:latin typeface="+mn-lt"/>
              </a:rPr>
              <a:t>12</a:t>
            </a:r>
            <a:endParaRPr lang="en-US" altLang="en-US" sz="1400" b="0" u="sng" dirty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DHS Standard </a:t>
            </a:r>
            <a:r>
              <a:rPr lang="en-US" altLang="en-US" sz="1400" b="0" u="sng" dirty="0">
                <a:latin typeface="+mn-lt"/>
              </a:rPr>
              <a:t>Language </a:t>
            </a:r>
            <a:r>
              <a:rPr lang="en-US" altLang="en-US" sz="1400" b="0" u="sng" dirty="0" smtClean="0">
                <a:latin typeface="+mn-lt"/>
              </a:rPr>
              <a:t>Document				        </a:t>
            </a:r>
            <a:r>
              <a:rPr lang="en-US" altLang="en-US" sz="1400" b="0" u="sng" dirty="0" smtClean="0">
                <a:latin typeface="+mn-lt"/>
              </a:rPr>
              <a:t>13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DHS Business Associate Agreement 				        </a:t>
            </a:r>
            <a:r>
              <a:rPr lang="en-US" altLang="en-US" sz="1400" b="0" u="sng" dirty="0" smtClean="0">
                <a:latin typeface="+mn-lt"/>
              </a:rPr>
              <a:t>14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Board </a:t>
            </a:r>
            <a:r>
              <a:rPr lang="en-US" altLang="en-US" sz="1400" b="0" u="sng" dirty="0">
                <a:latin typeface="+mn-lt"/>
              </a:rPr>
              <a:t>Resolution Form w/Authorized Signatures </a:t>
            </a:r>
            <a:r>
              <a:rPr lang="en-US" altLang="en-US" sz="1400" b="0" u="sng" dirty="0" smtClean="0">
                <a:latin typeface="+mn-lt"/>
              </a:rPr>
              <a:t>		                       </a:t>
            </a:r>
            <a:r>
              <a:rPr lang="en-US" altLang="en-US" sz="1400" b="0" u="sng" dirty="0" smtClean="0">
                <a:latin typeface="+mn-lt"/>
              </a:rPr>
              <a:t>15-16</a:t>
            </a:r>
            <a:endParaRPr lang="en-US" altLang="en-US" sz="1400" b="0" u="sng" dirty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>
                <a:latin typeface="+mn-lt"/>
              </a:rPr>
              <a:t>Public Law 2005, Chapter 51* (Formerly Executive Order 117</a:t>
            </a:r>
            <a:r>
              <a:rPr lang="en-US" altLang="en-US" sz="1400" b="0" u="sng" dirty="0" smtClean="0">
                <a:latin typeface="+mn-lt"/>
              </a:rPr>
              <a:t>)	                       </a:t>
            </a:r>
            <a:r>
              <a:rPr lang="en-US" altLang="en-US" sz="1400" b="0" u="sng" dirty="0" smtClean="0">
                <a:latin typeface="+mn-lt"/>
              </a:rPr>
              <a:t>17-18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Public </a:t>
            </a:r>
            <a:r>
              <a:rPr lang="en-US" altLang="en-US" sz="1400" b="0" u="sng" dirty="0">
                <a:latin typeface="+mn-lt"/>
              </a:rPr>
              <a:t>Law 2005, Chapter 271* </a:t>
            </a:r>
            <a:r>
              <a:rPr lang="en-US" altLang="en-US" sz="1400" b="0" u="sng" dirty="0" smtClean="0">
                <a:latin typeface="+mn-lt"/>
              </a:rPr>
              <a:t>					      </a:t>
            </a:r>
            <a:r>
              <a:rPr lang="en-US" altLang="en-US" sz="1400" b="0" u="sng" dirty="0" smtClean="0">
                <a:latin typeface="+mn-lt"/>
              </a:rPr>
              <a:t>19</a:t>
            </a:r>
            <a:endParaRPr lang="en-US" altLang="en-US" sz="1400" b="0" u="sng" dirty="0" smtClean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81CB8-6ADA-4303-9B1A-CC0C9BE5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9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50B7-779D-4702-A09B-7862A3E1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Questions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2947" name="Picture 8" descr="MC900433165[2]">
            <a:extLst>
              <a:ext uri="{FF2B5EF4-FFF2-40B4-BE49-F238E27FC236}">
                <a16:creationId xmlns:a16="http://schemas.microsoft.com/office/drawing/2014/main" id="{4F3EED9A-2C9F-4B7F-9813-C4B76EF6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43434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AF019-1B62-46A6-9ED9-D6C91D76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08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79FF-7DD2-410C-B6A8-2EB25B68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" y="228600"/>
            <a:ext cx="8955845" cy="958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Table of Contents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SUD FFS </a:t>
            </a:r>
            <a:r>
              <a:rPr lang="en-US" sz="3200" dirty="0">
                <a:solidFill>
                  <a:schemeClr val="tx1"/>
                </a:solidFill>
              </a:rPr>
              <a:t>Contract </a:t>
            </a:r>
            <a:r>
              <a:rPr lang="en-US" sz="3200" dirty="0" smtClean="0">
                <a:solidFill>
                  <a:schemeClr val="tx1"/>
                </a:solidFill>
              </a:rPr>
              <a:t>Renewal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CD17930-386F-48B1-AEAB-FF56D6BEE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5" y="1406769"/>
            <a:ext cx="8660423" cy="436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lr>
                <a:srgbClr val="CC9900"/>
              </a:buClr>
              <a:buSzPct val="170000"/>
              <a:buFont typeface="Times New Roman" pitchFamily="18" charset="0"/>
              <a:buChar char="•"/>
              <a:defRPr sz="2000" b="1">
                <a:solidFill>
                  <a:schemeClr val="tx1"/>
                </a:solidFill>
                <a:latin typeface="Georgia" pitchFamily="18" charset="0"/>
              </a:defRPr>
            </a:lvl1pPr>
            <a:lvl2pPr>
              <a:spcBef>
                <a:spcPct val="20000"/>
              </a:spcBef>
              <a:buClr>
                <a:srgbClr val="CC9900"/>
              </a:buClr>
              <a:buSzPct val="150000"/>
              <a:buFont typeface="Times New Roman" pitchFamily="18" charset="0"/>
              <a:buChar char="•"/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600" u="sng" dirty="0" smtClean="0">
                <a:latin typeface="+mn-lt"/>
              </a:rPr>
              <a:t>Document Name						          Slide #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err="1" smtClean="0"/>
              <a:t>N.J.S.A</a:t>
            </a:r>
            <a:r>
              <a:rPr lang="en-US" altLang="en-US" sz="1400" b="0" u="sng" dirty="0"/>
              <a:t>. 52:34-13.2 </a:t>
            </a:r>
            <a:r>
              <a:rPr lang="en-US" altLang="en-US" sz="1400" u="sng" dirty="0"/>
              <a:t>Source Disclosure Certification </a:t>
            </a:r>
            <a:r>
              <a:rPr lang="en-US" altLang="en-US" sz="1400" b="0" u="sng" dirty="0"/>
              <a:t>(formerly </a:t>
            </a:r>
            <a:r>
              <a:rPr lang="en-US" altLang="en-US" sz="1400" b="0" u="sng" dirty="0" err="1"/>
              <a:t>EO</a:t>
            </a:r>
            <a:r>
              <a:rPr lang="en-US" altLang="en-US" sz="1400" b="0" u="sng" dirty="0"/>
              <a:t> 129)	</a:t>
            </a:r>
            <a:r>
              <a:rPr lang="en-US" altLang="en-US" sz="1400" b="0" u="sng" dirty="0" smtClean="0"/>
              <a:t>	</a:t>
            </a:r>
            <a:r>
              <a:rPr lang="en-US" altLang="en-US" sz="1400" b="0" u="sng" dirty="0" smtClean="0"/>
              <a:t>20</a:t>
            </a:r>
            <a:endParaRPr lang="en-US" altLang="en-US" sz="1400" b="0" u="sng" dirty="0" smtClean="0"/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Certification Regarding Disbarment &amp; Suspension- Schedule G			</a:t>
            </a:r>
            <a:r>
              <a:rPr lang="en-US" altLang="en-US" sz="1400" b="0" u="sng" dirty="0" smtClean="0">
                <a:latin typeface="+mn-lt"/>
              </a:rPr>
              <a:t>21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400" b="0" u="sng" dirty="0" smtClean="0">
                <a:latin typeface="+mn-lt"/>
              </a:rPr>
              <a:t>Certification Sheet for Application for Contract Funds-Schedule I 			</a:t>
            </a:r>
            <a:r>
              <a:rPr lang="en-US" altLang="en-US" sz="1400" b="0" u="sng" dirty="0" smtClean="0">
                <a:latin typeface="+mn-lt"/>
              </a:rPr>
              <a:t>22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en-US" sz="1400" b="0" u="sng" dirty="0" smtClean="0"/>
              <a:t>AGENCY SPECIFIC DOCUMENTS list 					</a:t>
            </a:r>
            <a:r>
              <a:rPr lang="en-US" altLang="en-US" sz="1400" b="0" u="sng" dirty="0" smtClean="0"/>
              <a:t>23</a:t>
            </a:r>
            <a:endParaRPr lang="en-US" altLang="en-US" sz="1400" b="0" u="sng" dirty="0" smtClean="0"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en-US" sz="1400" b="0" u="sng" dirty="0" smtClean="0"/>
              <a:t>AA </a:t>
            </a:r>
            <a:r>
              <a:rPr lang="en-US" altLang="en-US" sz="1400" b="0" u="sng" dirty="0"/>
              <a:t>302 Certification of Employee Info Report (Affirmative Action Profile)              </a:t>
            </a:r>
            <a:r>
              <a:rPr lang="en-US" altLang="en-US" sz="1400" b="0" u="sng" dirty="0" smtClean="0"/>
              <a:t>   </a:t>
            </a:r>
            <a:r>
              <a:rPr lang="en-US" altLang="en-US" sz="1400" b="0" u="sng" dirty="0" smtClean="0"/>
              <a:t>     </a:t>
            </a:r>
            <a:r>
              <a:rPr lang="en-US" altLang="en-US" sz="1400" b="0" u="sng" dirty="0" smtClean="0"/>
              <a:t>24, </a:t>
            </a:r>
            <a:r>
              <a:rPr lang="en-US" altLang="en-US" sz="1400" b="0" u="sng" dirty="0" smtClean="0"/>
              <a:t>25, 26</a:t>
            </a:r>
            <a:endParaRPr lang="en-US" altLang="en-US" sz="1400" b="0" u="sng" dirty="0"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en-US" sz="1400" b="0" u="sng" dirty="0"/>
              <a:t>Insurance Declaration Page-Certificate of Liability Insurance		                     </a:t>
            </a:r>
            <a:r>
              <a:rPr lang="en-US" altLang="en-US" sz="1400" b="0" u="sng" dirty="0" smtClean="0"/>
              <a:t>27</a:t>
            </a:r>
            <a:endParaRPr lang="en-US" altLang="en-US" sz="1400" b="0" u="sng" dirty="0"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en-US" sz="1400" b="0" u="sng" dirty="0" smtClean="0">
                <a:latin typeface="+mn-lt"/>
              </a:rPr>
              <a:t>Business Registration Certificate from NJ Treasury				</a:t>
            </a:r>
            <a:r>
              <a:rPr lang="en-US" altLang="en-US" sz="1400" b="0" u="sng" dirty="0" smtClean="0">
                <a:latin typeface="+mn-lt"/>
              </a:rPr>
              <a:t>28</a:t>
            </a:r>
            <a:endParaRPr lang="en-US" altLang="en-US" sz="1400" b="0" u="sng" dirty="0" smtClean="0">
              <a:latin typeface="+mn-lt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en-US" sz="1400" b="0" dirty="0" smtClean="0">
                <a:latin typeface="+mn-lt"/>
              </a:rPr>
              <a:t>Also include documents listed on checklist specific to your agency, including your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en-US" sz="1400" b="0" dirty="0" smtClean="0">
                <a:latin typeface="+mn-lt"/>
              </a:rPr>
              <a:t>Signed Site Summary – no slides are included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en-US" sz="1400" b="0" u="sng" dirty="0" smtClean="0"/>
              <a:t>Upload Instructions							</a:t>
            </a:r>
            <a:r>
              <a:rPr lang="en-US" altLang="en-US" sz="1400" b="0" u="sng" dirty="0" smtClean="0"/>
              <a:t>29 </a:t>
            </a:r>
            <a:endParaRPr lang="en-US" altLang="en-US" sz="1400" b="0" u="sng" dirty="0"/>
          </a:p>
          <a:p>
            <a:pPr marL="0" lvl="3" indent="0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alt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81CB8-6ADA-4303-9B1A-CC0C9BE5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13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DE2B6-163E-47E9-A5BE-94DBE20F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6" y="589085"/>
            <a:ext cx="9110111" cy="800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Access </a:t>
            </a:r>
            <a:r>
              <a:rPr lang="en-US" sz="2400" dirty="0">
                <a:solidFill>
                  <a:schemeClr val="tx1"/>
                </a:solidFill>
              </a:rPr>
              <a:t>NJSAMS documents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2400" dirty="0" smtClean="0">
                <a:solidFill>
                  <a:schemeClr val="tx1"/>
                </a:solidFill>
                <a:hlinkClick r:id="rId3"/>
              </a:rPr>
              <a:t>njsams.rutgers.edu/njsams/Documents.aspx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2095" y="5012576"/>
            <a:ext cx="307570" cy="1579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567" y="1471353"/>
            <a:ext cx="852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 documents can be accessed from NJSAM home page; no need to log 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43866F-9C93-4012-ABA7-10B46F9F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7" y="1755531"/>
            <a:ext cx="781764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33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600" dirty="0"/>
              <a:t>SUD FFS Network Provider Checklist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6</a:t>
            </a:fld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818423"/>
            <a:ext cx="7161940" cy="217724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" y="3995669"/>
            <a:ext cx="7824836" cy="1859358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 rot="10800000" flipV="1">
            <a:off x="301625" y="987425"/>
            <a:ext cx="523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Most forms can be found on NJSAMS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https://njsams.rutgers.edu/njsams/Documents.aspx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38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184" y="641839"/>
            <a:ext cx="8713177" cy="492370"/>
          </a:xfrm>
        </p:spPr>
        <p:txBody>
          <a:bodyPr/>
          <a:lstStyle/>
          <a:p>
            <a:r>
              <a:rPr lang="en-US" sz="3200" dirty="0"/>
              <a:t>SUD FFS Network Provider Checklist </a:t>
            </a:r>
            <a:r>
              <a:rPr lang="en-US" sz="3200" dirty="0" smtClean="0"/>
              <a:t>–</a:t>
            </a:r>
            <a:br>
              <a:rPr lang="en-US" sz="3200" dirty="0" smtClean="0"/>
            </a:br>
            <a:r>
              <a:rPr lang="en-US" sz="3200" dirty="0" smtClean="0"/>
              <a:t>Agency Specific Documents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98" y="1529008"/>
            <a:ext cx="8432013" cy="36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67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4CA8-B633-4F27-94F5-F7FCF909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SUD FFS </a:t>
            </a:r>
            <a:r>
              <a:rPr lang="en-US" sz="2800" dirty="0">
                <a:solidFill>
                  <a:schemeClr val="tx1"/>
                </a:solidFill>
              </a:rPr>
              <a:t>Contract </a:t>
            </a:r>
            <a:r>
              <a:rPr lang="en-US" sz="2800" dirty="0" smtClean="0">
                <a:solidFill>
                  <a:schemeClr val="tx1"/>
                </a:solidFill>
              </a:rPr>
              <a:t>Documents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D5D25-FB21-48B5-BF64-B54E29BE677D}"/>
              </a:ext>
            </a:extLst>
          </p:cNvPr>
          <p:cNvSpPr/>
          <p:nvPr/>
        </p:nvSpPr>
        <p:spPr>
          <a:xfrm>
            <a:off x="96714" y="1380391"/>
            <a:ext cx="904728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cs typeface="+mn-cs"/>
              </a:rPr>
              <a:t>Agency Administrative </a:t>
            </a:r>
            <a:r>
              <a:rPr lang="en-US" b="1" dirty="0" smtClean="0">
                <a:latin typeface="+mn-lt"/>
                <a:cs typeface="+mn-cs"/>
              </a:rPr>
              <a:t>Contact Information Page SUD </a:t>
            </a:r>
            <a:r>
              <a:rPr lang="en-US" b="1" dirty="0">
                <a:latin typeface="+mn-lt"/>
                <a:cs typeface="+mn-cs"/>
              </a:rPr>
              <a:t>FFS </a:t>
            </a:r>
            <a:r>
              <a:rPr lang="en-US" b="1" dirty="0" err="1">
                <a:latin typeface="+mn-lt"/>
                <a:cs typeface="+mn-cs"/>
              </a:rPr>
              <a:t>SFY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 smtClean="0">
                <a:latin typeface="+mn-lt"/>
                <a:cs typeface="+mn-cs"/>
              </a:rPr>
              <a:t>2022-2023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Be sure this form is filled out completely and signed on page 2.  </a:t>
            </a:r>
            <a:r>
              <a:rPr lang="en-US" dirty="0" smtClean="0">
                <a:latin typeface="+mn-lt"/>
                <a:cs typeface="+mn-cs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Identify three contacts with e-mails for correspondence regarding SUD FFS contracts, reminders for revised claim cutoff due to State holidays, etc.  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Administrative contact, SUD FFS Administrative contact and Billing contact. 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1600" b="1" i="1" dirty="0" smtClean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1600" b="1" i="1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1600" b="1" i="1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5BBE-644F-4548-89D8-B8266441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978" y="2805112"/>
            <a:ext cx="5657850" cy="3762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5956" y="3613638"/>
            <a:ext cx="3153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b="1" i="1" dirty="0"/>
              <a:t>Providers are responsible for advising SUD FFS staff of revisions to contact staff and/or e-mails to ensure communication remains open during the contract period.  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35177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4CA8-B633-4F27-94F5-F7FCF909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FFS Contract Requirements </a:t>
            </a:r>
            <a:r>
              <a:rPr lang="en-US" sz="2800" dirty="0" smtClean="0">
                <a:solidFill>
                  <a:schemeClr val="tx1"/>
                </a:solidFill>
              </a:rPr>
              <a:t>– Annex Documents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D5D25-FB21-48B5-BF64-B54E29BE677D}"/>
              </a:ext>
            </a:extLst>
          </p:cNvPr>
          <p:cNvSpPr/>
          <p:nvPr/>
        </p:nvSpPr>
        <p:spPr>
          <a:xfrm>
            <a:off x="175846" y="1486755"/>
            <a:ext cx="338503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  <a:cs typeface="+mn-cs"/>
              </a:rPr>
              <a:t>Standard </a:t>
            </a:r>
            <a:r>
              <a:rPr lang="en-US" altLang="en-US" dirty="0">
                <a:latin typeface="+mn-lt"/>
                <a:cs typeface="+mn-cs"/>
              </a:rPr>
              <a:t>Fee for Service </a:t>
            </a:r>
            <a:r>
              <a:rPr lang="en-US" altLang="en-US" b="1" dirty="0">
                <a:latin typeface="+mn-lt"/>
                <a:cs typeface="+mn-cs"/>
              </a:rPr>
              <a:t>Annex A</a:t>
            </a:r>
            <a:r>
              <a:rPr lang="en-US" altLang="en-US" dirty="0">
                <a:latin typeface="+mn-lt"/>
                <a:cs typeface="+mn-cs"/>
              </a:rPr>
              <a:t> (Standard </a:t>
            </a:r>
            <a:r>
              <a:rPr lang="en-US" altLang="en-US" dirty="0" smtClean="0">
                <a:latin typeface="+mn-lt"/>
                <a:cs typeface="+mn-cs"/>
              </a:rPr>
              <a:t>Boilerplate)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/>
              <a:t>Complete, Sign, date and convert to a PDF </a:t>
            </a:r>
            <a:endParaRPr lang="en-US" altLang="en-US" sz="1600" dirty="0">
              <a:latin typeface="+mn-lt"/>
              <a:cs typeface="+mn-cs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>
              <a:latin typeface="+mn-lt"/>
              <a:cs typeface="+mn-cs"/>
            </a:endParaRPr>
          </a:p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5BBE-644F-4548-89D8-B8266441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12B76-B289-4FDE-B815-2CEF4D22B3E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772028"/>
            <a:ext cx="43719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0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FFS newly approved providers enter into a contract with Division Feb-Mar 2019 draft.potx" id="{EA218D05-F15C-4F57-82B9-75A50A03A66A}" vid="{BCE22F70-63CB-4CD5-A738-185324034AE7}"/>
    </a:ext>
  </a:extLst>
</a:theme>
</file>

<file path=ppt/theme/theme2.xml><?xml version="1.0" encoding="utf-8"?>
<a:theme xmlns:a="http://schemas.openxmlformats.org/drawingml/2006/main" name="DHS BRAND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FFS newly approved providers enter into a contract with Division Feb-Mar 2019 draft.potx" id="{EA218D05-F15C-4F57-82B9-75A50A03A66A}" vid="{24D50D53-5B8E-4B49-BF41-8A0034C421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FFS newly approved providers enter into a contract with Division Feb-Mar 2019 draft</Template>
  <TotalTime>2537</TotalTime>
  <Words>1539</Words>
  <Application>Microsoft Office PowerPoint</Application>
  <PresentationFormat>On-screen Show (4:3)</PresentationFormat>
  <Paragraphs>190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Georgia</vt:lpstr>
      <vt:lpstr>Times New Roman</vt:lpstr>
      <vt:lpstr>Wingdings</vt:lpstr>
      <vt:lpstr>Wingdings 2</vt:lpstr>
      <vt:lpstr>Custom Design</vt:lpstr>
      <vt:lpstr>DHS BRAND</vt:lpstr>
      <vt:lpstr>   Renewal of Substance Use Disorder (SUD) Fee for Service (FFS) Contract with</vt:lpstr>
      <vt:lpstr>SUD FFS Remote Contract Renewal </vt:lpstr>
      <vt:lpstr>  Table of Contents  SUD FFS Contract Renewal</vt:lpstr>
      <vt:lpstr>  Table of Contents  SUD FFS Contract Renewal</vt:lpstr>
      <vt:lpstr>      Access NJSAMS documents https://njsams.rutgers.edu/njsams/Documents.aspx </vt:lpstr>
      <vt:lpstr>SUD FFS Network Provider Checklist </vt:lpstr>
      <vt:lpstr>SUD FFS Network Provider Checklist – Agency Specific Documents</vt:lpstr>
      <vt:lpstr>SUD FFS Contract Documents</vt:lpstr>
      <vt:lpstr>FFS Contract Requirements – Annex Documents</vt:lpstr>
      <vt:lpstr>FFS Contract Requirements – Annex Documents Must be Submitted to DMHAS</vt:lpstr>
      <vt:lpstr>FFS Contract Requirements – Annex Documents</vt:lpstr>
      <vt:lpstr>FFS Contract Requirements – Annex Documents</vt:lpstr>
      <vt:lpstr>Standard Language Document</vt:lpstr>
      <vt:lpstr>PowerPoint Presentation</vt:lpstr>
      <vt:lpstr>Board Resolution Form w/Authorized Signatures</vt:lpstr>
      <vt:lpstr>PowerPoint Presentation</vt:lpstr>
      <vt:lpstr>Chapter 51/Executive Order 117 page 1&amp;2- please complete</vt:lpstr>
      <vt:lpstr>Chapter 51/Executive Order 117 page 3</vt:lpstr>
      <vt:lpstr>Chapter 271- please complete Contract Reference – enter contract #</vt:lpstr>
      <vt:lpstr>   Source Disclosure Certification Form Executive Order 129 Certification</vt:lpstr>
      <vt:lpstr>PowerPoint Presentation</vt:lpstr>
      <vt:lpstr>PowerPoint Presentation</vt:lpstr>
      <vt:lpstr>FFS Contract Requirements – Must be Submitted to DMHAS-forms specific to your agency</vt:lpstr>
      <vt:lpstr> Certificate of Employee Information Report AA302</vt:lpstr>
      <vt:lpstr> Certificate of Employee Information Report AA302</vt:lpstr>
      <vt:lpstr>PowerPoint Presentation</vt:lpstr>
      <vt:lpstr>PowerPoint Presentation</vt:lpstr>
      <vt:lpstr>Business Registration Certificate-Sample </vt:lpstr>
      <vt:lpstr>Secure FTP site upload instructions</vt:lpstr>
      <vt:lpstr>Questions</vt:lpstr>
    </vt:vector>
  </TitlesOfParts>
  <Company>NJ Department of Human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Enter into a Fee for Service (FFS) Contract with</dc:title>
  <dc:creator>Pannu, Baljinder</dc:creator>
  <cp:lastModifiedBy>Spencer, Catherine</cp:lastModifiedBy>
  <cp:revision>343</cp:revision>
  <cp:lastPrinted>2019-04-17T15:08:30Z</cp:lastPrinted>
  <dcterms:created xsi:type="dcterms:W3CDTF">2018-11-15T16:14:51Z</dcterms:created>
  <dcterms:modified xsi:type="dcterms:W3CDTF">2021-04-27T14:37:40Z</dcterms:modified>
</cp:coreProperties>
</file>